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Quicksand" charset="1" panose="00000500000000000000"/>
      <p:regular r:id="rId10"/>
    </p:embeddedFont>
    <p:embeddedFont>
      <p:font typeface="Quicksand Bold" charset="1" panose="00000800000000000000"/>
      <p:regular r:id="rId11"/>
    </p:embeddedFont>
    <p:embeddedFont>
      <p:font typeface="Quicksand Light" charset="1" panose="00000400000000000000"/>
      <p:regular r:id="rId12"/>
    </p:embeddedFont>
    <p:embeddedFont>
      <p:font typeface="Quicksand Medium" charset="1" panose="000006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7.gif"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8449183"/>
            <a:ext cx="2916026" cy="3188497"/>
          </a:xfrm>
          <a:custGeom>
            <a:avLst/>
            <a:gdLst/>
            <a:ahLst/>
            <a:cxnLst/>
            <a:rect r="r" b="b" t="t" l="l"/>
            <a:pathLst>
              <a:path h="3188497" w="2916026">
                <a:moveTo>
                  <a:pt x="0" y="0"/>
                </a:moveTo>
                <a:lnTo>
                  <a:pt x="2916026" y="0"/>
                </a:lnTo>
                <a:lnTo>
                  <a:pt x="2916026" y="3188497"/>
                </a:lnTo>
                <a:lnTo>
                  <a:pt x="0" y="3188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914" y="252317"/>
            <a:ext cx="3375295" cy="1354317"/>
          </a:xfrm>
          <a:custGeom>
            <a:avLst/>
            <a:gdLst/>
            <a:ahLst/>
            <a:cxnLst/>
            <a:rect r="r" b="b" t="t" l="l"/>
            <a:pathLst>
              <a:path h="1354317" w="3375295">
                <a:moveTo>
                  <a:pt x="0" y="0"/>
                </a:moveTo>
                <a:lnTo>
                  <a:pt x="3375295" y="0"/>
                </a:lnTo>
                <a:lnTo>
                  <a:pt x="3375295" y="1354318"/>
                </a:lnTo>
                <a:lnTo>
                  <a:pt x="0" y="1354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601255" y="8449183"/>
            <a:ext cx="2329628" cy="2304214"/>
          </a:xfrm>
          <a:custGeom>
            <a:avLst/>
            <a:gdLst/>
            <a:ahLst/>
            <a:cxnLst/>
            <a:rect r="r" b="b" t="t" l="l"/>
            <a:pathLst>
              <a:path h="2304214" w="2329628">
                <a:moveTo>
                  <a:pt x="0" y="0"/>
                </a:moveTo>
                <a:lnTo>
                  <a:pt x="2329628" y="0"/>
                </a:lnTo>
                <a:lnTo>
                  <a:pt x="2329628" y="2304214"/>
                </a:lnTo>
                <a:lnTo>
                  <a:pt x="0" y="230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800039" y="929476"/>
            <a:ext cx="2520812" cy="3754258"/>
          </a:xfrm>
          <a:custGeom>
            <a:avLst/>
            <a:gdLst/>
            <a:ahLst/>
            <a:cxnLst/>
            <a:rect r="r" b="b" t="t" l="l"/>
            <a:pathLst>
              <a:path h="3754258" w="2520812">
                <a:moveTo>
                  <a:pt x="0" y="0"/>
                </a:moveTo>
                <a:lnTo>
                  <a:pt x="2520812" y="0"/>
                </a:lnTo>
                <a:lnTo>
                  <a:pt x="2520812" y="3754258"/>
                </a:lnTo>
                <a:lnTo>
                  <a:pt x="0" y="37542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940194" y="-1604172"/>
            <a:ext cx="3651751" cy="3479123"/>
          </a:xfrm>
          <a:custGeom>
            <a:avLst/>
            <a:gdLst/>
            <a:ahLst/>
            <a:cxnLst/>
            <a:rect r="r" b="b" t="t" l="l"/>
            <a:pathLst>
              <a:path h="3479123" w="3651751">
                <a:moveTo>
                  <a:pt x="0" y="0"/>
                </a:moveTo>
                <a:lnTo>
                  <a:pt x="3651750" y="0"/>
                </a:lnTo>
                <a:lnTo>
                  <a:pt x="3651750" y="3479122"/>
                </a:lnTo>
                <a:lnTo>
                  <a:pt x="0" y="3479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48932" y="5395619"/>
            <a:ext cx="988244" cy="3053564"/>
          </a:xfrm>
          <a:custGeom>
            <a:avLst/>
            <a:gdLst/>
            <a:ahLst/>
            <a:cxnLst/>
            <a:rect r="r" b="b" t="t" l="l"/>
            <a:pathLst>
              <a:path h="3053564" w="988244">
                <a:moveTo>
                  <a:pt x="0" y="0"/>
                </a:moveTo>
                <a:lnTo>
                  <a:pt x="988244" y="0"/>
                </a:lnTo>
                <a:lnTo>
                  <a:pt x="988244" y="3053564"/>
                </a:lnTo>
                <a:lnTo>
                  <a:pt x="0" y="3053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4978514" y="8977148"/>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9564414" y="9258300"/>
            <a:ext cx="4740262" cy="1965054"/>
          </a:xfrm>
          <a:custGeom>
            <a:avLst/>
            <a:gdLst/>
            <a:ahLst/>
            <a:cxnLst/>
            <a:rect r="r" b="b" t="t" l="l"/>
            <a:pathLst>
              <a:path h="1965054" w="4740262">
                <a:moveTo>
                  <a:pt x="0" y="0"/>
                </a:moveTo>
                <a:lnTo>
                  <a:pt x="4740262" y="0"/>
                </a:lnTo>
                <a:lnTo>
                  <a:pt x="4740262" y="1965054"/>
                </a:lnTo>
                <a:lnTo>
                  <a:pt x="0" y="19650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972572" y="-949396"/>
            <a:ext cx="5042144" cy="2090198"/>
          </a:xfrm>
          <a:custGeom>
            <a:avLst/>
            <a:gdLst/>
            <a:ahLst/>
            <a:cxnLst/>
            <a:rect r="r" b="b" t="t" l="l"/>
            <a:pathLst>
              <a:path h="2090198" w="5042144">
                <a:moveTo>
                  <a:pt x="0" y="0"/>
                </a:moveTo>
                <a:lnTo>
                  <a:pt x="5042144" y="0"/>
                </a:lnTo>
                <a:lnTo>
                  <a:pt x="5042144" y="2090198"/>
                </a:lnTo>
                <a:lnTo>
                  <a:pt x="0" y="209019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1395079" y="-2411695"/>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259300" y="5395619"/>
            <a:ext cx="3307270" cy="4114800"/>
          </a:xfrm>
          <a:custGeom>
            <a:avLst/>
            <a:gdLst/>
            <a:ahLst/>
            <a:cxnLst/>
            <a:rect r="r" b="b" t="t" l="l"/>
            <a:pathLst>
              <a:path h="4114800" w="3307270">
                <a:moveTo>
                  <a:pt x="0" y="0"/>
                </a:moveTo>
                <a:lnTo>
                  <a:pt x="3307270" y="0"/>
                </a:lnTo>
                <a:lnTo>
                  <a:pt x="330727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224427" y="1874950"/>
            <a:ext cx="2448853" cy="2889502"/>
          </a:xfrm>
          <a:custGeom>
            <a:avLst/>
            <a:gdLst/>
            <a:ahLst/>
            <a:cxnLst/>
            <a:rect r="r" b="b" t="t" l="l"/>
            <a:pathLst>
              <a:path h="2889502" w="2448853">
                <a:moveTo>
                  <a:pt x="0" y="0"/>
                </a:moveTo>
                <a:lnTo>
                  <a:pt x="2448854" y="0"/>
                </a:lnTo>
                <a:lnTo>
                  <a:pt x="2448854" y="2889503"/>
                </a:lnTo>
                <a:lnTo>
                  <a:pt x="0" y="288950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15" id="15"/>
          <p:cNvGrpSpPr/>
          <p:nvPr/>
        </p:nvGrpSpPr>
        <p:grpSpPr>
          <a:xfrm rot="0">
            <a:off x="17434300" y="175000"/>
            <a:ext cx="853700" cy="8537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4059"/>
                </a:lnSpc>
              </a:pPr>
              <a:r>
                <a:rPr lang="en-US" sz="2899">
                  <a:solidFill>
                    <a:srgbClr val="000000"/>
                  </a:solidFill>
                  <a:latin typeface="Open Sans Bold"/>
                </a:rPr>
                <a:t>1</a:t>
              </a:r>
            </a:p>
          </p:txBody>
        </p:sp>
      </p:grpSp>
      <p:sp>
        <p:nvSpPr>
          <p:cNvPr name="TextBox 18" id="18"/>
          <p:cNvSpPr txBox="true"/>
          <p:nvPr/>
        </p:nvSpPr>
        <p:spPr>
          <a:xfrm rot="0">
            <a:off x="1531261" y="2514293"/>
            <a:ext cx="14376828" cy="3365225"/>
          </a:xfrm>
          <a:prstGeom prst="rect">
            <a:avLst/>
          </a:prstGeom>
        </p:spPr>
        <p:txBody>
          <a:bodyPr anchor="t" rtlCol="false" tIns="0" lIns="0" bIns="0" rIns="0">
            <a:spAutoFit/>
          </a:bodyPr>
          <a:lstStyle/>
          <a:p>
            <a:pPr algn="ctr">
              <a:lnSpc>
                <a:spcPts val="6619"/>
              </a:lnSpc>
            </a:pPr>
            <a:r>
              <a:rPr lang="en-US" sz="5910">
                <a:solidFill>
                  <a:srgbClr val="FFFFFF"/>
                </a:solidFill>
                <a:latin typeface="Quicksand Bold"/>
              </a:rPr>
              <a:t>DIGITAL TWIN: ENABLING TECHNOLOGIES, CHALLENGES AND OPEN RESEARCH</a:t>
            </a:r>
          </a:p>
          <a:p>
            <a:pPr algn="ctr">
              <a:lnSpc>
                <a:spcPts val="6619"/>
              </a:lnSpc>
            </a:pPr>
          </a:p>
        </p:txBody>
      </p:sp>
      <p:sp>
        <p:nvSpPr>
          <p:cNvPr name="TextBox 19" id="19"/>
          <p:cNvSpPr txBox="true"/>
          <p:nvPr/>
        </p:nvSpPr>
        <p:spPr>
          <a:xfrm rot="0">
            <a:off x="1224427" y="6499811"/>
            <a:ext cx="9528378" cy="1949372"/>
          </a:xfrm>
          <a:prstGeom prst="rect">
            <a:avLst/>
          </a:prstGeom>
        </p:spPr>
        <p:txBody>
          <a:bodyPr anchor="t" rtlCol="false" tIns="0" lIns="0" bIns="0" rIns="0">
            <a:spAutoFit/>
          </a:bodyPr>
          <a:lstStyle/>
          <a:p>
            <a:pPr>
              <a:lnSpc>
                <a:spcPts val="3841"/>
              </a:lnSpc>
            </a:pPr>
            <a:r>
              <a:rPr lang="en-US" sz="3429">
                <a:solidFill>
                  <a:srgbClr val="FFFFFF"/>
                </a:solidFill>
                <a:latin typeface="Quicksand Bold"/>
              </a:rPr>
              <a:t>NAZIFA BUSHRA</a:t>
            </a:r>
          </a:p>
          <a:p>
            <a:pPr>
              <a:lnSpc>
                <a:spcPts val="3841"/>
              </a:lnSpc>
            </a:pPr>
            <a:r>
              <a:rPr lang="en-US" sz="3429">
                <a:solidFill>
                  <a:srgbClr val="FFFFFF"/>
                </a:solidFill>
                <a:latin typeface="Quicksand Bold"/>
              </a:rPr>
              <a:t>ID: 20101536</a:t>
            </a:r>
          </a:p>
          <a:p>
            <a:pPr>
              <a:lnSpc>
                <a:spcPts val="3841"/>
              </a:lnSpc>
            </a:pPr>
            <a:r>
              <a:rPr lang="en-US" sz="3429">
                <a:solidFill>
                  <a:srgbClr val="FFFFFF"/>
                </a:solidFill>
                <a:latin typeface="Quicksand Bold"/>
              </a:rPr>
              <a:t>COURSE: CSE438</a:t>
            </a:r>
          </a:p>
          <a:p>
            <a:pPr>
              <a:lnSpc>
                <a:spcPts val="3841"/>
              </a:lnSpc>
            </a:pPr>
            <a:r>
              <a:rPr lang="en-US" sz="3429">
                <a:solidFill>
                  <a:srgbClr val="FFFFFF"/>
                </a:solidFill>
                <a:latin typeface="Quicksand Bold"/>
              </a:rPr>
              <a:t>SECTION: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290621" y="1085850"/>
            <a:ext cx="12333177" cy="1157605"/>
          </a:xfrm>
          <a:prstGeom prst="rect">
            <a:avLst/>
          </a:prstGeom>
        </p:spPr>
        <p:txBody>
          <a:bodyPr anchor="t" rtlCol="false" tIns="0" lIns="0" bIns="0" rIns="0">
            <a:spAutoFit/>
          </a:bodyPr>
          <a:lstStyle/>
          <a:p>
            <a:pPr algn="ctr">
              <a:lnSpc>
                <a:spcPts val="8960"/>
              </a:lnSpc>
            </a:pPr>
            <a:r>
              <a:rPr lang="en-US" sz="8000">
                <a:solidFill>
                  <a:srgbClr val="FFFFFF"/>
                </a:solidFill>
                <a:latin typeface="Quicksand Bold"/>
              </a:rPr>
              <a:t>INTRODUCTION</a:t>
            </a:r>
          </a:p>
        </p:txBody>
      </p:sp>
      <p:sp>
        <p:nvSpPr>
          <p:cNvPr name="TextBox 4" id="4"/>
          <p:cNvSpPr txBox="true"/>
          <p:nvPr/>
        </p:nvSpPr>
        <p:spPr>
          <a:xfrm rot="0">
            <a:off x="2194034" y="2499633"/>
            <a:ext cx="13466663" cy="6758667"/>
          </a:xfrm>
          <a:prstGeom prst="rect">
            <a:avLst/>
          </a:prstGeom>
        </p:spPr>
        <p:txBody>
          <a:bodyPr anchor="t" rtlCol="false" tIns="0" lIns="0" bIns="0" rIns="0">
            <a:spAutoFit/>
          </a:bodyPr>
          <a:lstStyle/>
          <a:p>
            <a:pPr algn="ctr">
              <a:lnSpc>
                <a:spcPts val="3163"/>
              </a:lnSpc>
            </a:pPr>
            <a:r>
              <a:rPr lang="en-US" sz="2259">
                <a:solidFill>
                  <a:srgbClr val="FFFFFF"/>
                </a:solidFill>
                <a:latin typeface="Quicksand Medium"/>
              </a:rPr>
              <a:t>Embarking on a journey through the transformative landscape of Industry 4.0, our presentation unveils the revolutionary role of Digital Twins, seamlessly integrating advanced data analytics and IoT connectivity. As we explore the synergy between IoT and data analytics, we witness the dynamic impact on manufacturing, healthcare, and smart city environments, unlocking vast data reservoirs. Digital Twins, at the heart of this revolution, emerge as a solution for real-time decision-making by creating connected physical and virtual twins. Our research focus revolves around four key questions, delving into the definitions, applications, challenges, and enabling technologies within manufacturing, healthcare, and smart cities. Our exploration is grounded in a targeted review of relevant publications since 2015, employing a meticulous methodology guided by specific keywords. We unravel the essence of Digital Twins, debunking common misconceptions, and navigate through challenges in their implementation. Technological pillars supporting Digital Twins are unveiled, accompanied by a brief historical backdrop for each enabling technology. Insights are categorized through shared challenges and enabling technologies, offering a comprehensive view in a tabulated format. A detailed analysis of current research, industry perspectives, and a forward-looking exploration of open research areas and challenges culminate in a reflective summary of key findings. The presentation concludes with an invitation for questions, fostering engagement and discussion among curious minds.</a:t>
            </a:r>
          </a:p>
        </p:txBody>
      </p:sp>
      <p:sp>
        <p:nvSpPr>
          <p:cNvPr name="Freeform 5" id="5"/>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7434300" y="40053"/>
            <a:ext cx="853700" cy="8537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4059"/>
                </a:lnSpc>
              </a:pPr>
              <a:r>
                <a:rPr lang="en-US" sz="2899">
                  <a:solidFill>
                    <a:srgbClr val="000000"/>
                  </a:solidFill>
                  <a:latin typeface="Open Sans Bold"/>
                </a:rPr>
                <a:t>2</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5558919" y="806113"/>
            <a:ext cx="8969867" cy="1014095"/>
          </a:xfrm>
          <a:prstGeom prst="rect">
            <a:avLst/>
          </a:prstGeom>
        </p:spPr>
        <p:txBody>
          <a:bodyPr anchor="t" rtlCol="false" tIns="0" lIns="0" bIns="0" rIns="0">
            <a:spAutoFit/>
          </a:bodyPr>
          <a:lstStyle/>
          <a:p>
            <a:pPr>
              <a:lnSpc>
                <a:spcPts val="7839"/>
              </a:lnSpc>
            </a:pPr>
            <a:r>
              <a:rPr lang="en-US" sz="6999">
                <a:solidFill>
                  <a:srgbClr val="FFFFFF"/>
                </a:solidFill>
                <a:latin typeface="Quicksand Bold"/>
              </a:rPr>
              <a:t>DIGITAL TWIN</a:t>
            </a:r>
          </a:p>
        </p:txBody>
      </p:sp>
      <p:sp>
        <p:nvSpPr>
          <p:cNvPr name="TextBox 4" id="4"/>
          <p:cNvSpPr txBox="true"/>
          <p:nvPr/>
        </p:nvSpPr>
        <p:spPr>
          <a:xfrm rot="0">
            <a:off x="2369776" y="2212976"/>
            <a:ext cx="12544823" cy="7423784"/>
          </a:xfrm>
          <a:prstGeom prst="rect">
            <a:avLst/>
          </a:prstGeom>
        </p:spPr>
        <p:txBody>
          <a:bodyPr anchor="t" rtlCol="false" tIns="0" lIns="0" bIns="0" rIns="0">
            <a:spAutoFit/>
          </a:bodyPr>
          <a:lstStyle/>
          <a:p>
            <a:pPr>
              <a:lnSpc>
                <a:spcPts val="2940"/>
              </a:lnSpc>
            </a:pPr>
            <a:r>
              <a:rPr lang="en-US" sz="2100">
                <a:solidFill>
                  <a:srgbClr val="FFFFFF"/>
                </a:solidFill>
                <a:latin typeface="Quicksand Medium"/>
              </a:rPr>
              <a:t>The presentation embarks on an exploration of Digital Twins, commencing with an examination of its origins and foundational concepts. Subsequently, the evolving definitions of Digital Twins are scrutinized, tracing the terminology back to the early 2000s and discerning variations that have surfaced over time. An essential facet of this discourse involves dispelling misconceptions, particularly in distinguishing Digital Models, Shadows, and authentic Digital Twins. Transitioning to practical applications, the presentation navigates the diverse utility of Digital Twins in smart cities, manufacturing, and healthcare. Smart cities leverage Digital Twins for urban planning, energy optimization, and real-time monitoring, while manufacturing gains real-time insights, predictive analytics, and alignment with the Industry 4.0 paradigm. Healthcare benefits from the transformative role of Digital Twins in real-time analysis, drug effect simulations, and potential life-saving decisions. Further emphasis is placed on Digital Twin platforms adopted by industry leaders such as GE, Siemens, and PTC, showcasing the convergence of Industrial Internet of Things (IIoT), data analytics, and Digital Twins in shaping industrial landscapes. Open-source initiatives, including Eclipse's "Ditto" and Bentley Systems' "imodel.js," democratize Digital Twin development, contributing to a more accessible landscape. Moreover, industry perspectives are examined, contrasting the strategies of major players in the adoption or retreat from Digital Twins. Looking ahead, the presentation considers potential advancements driven by the integration of Artificial Intelligence (AI), Internet of Things (IoT), and Industry 4.0. The discourse concludes by opening the floor for questions and discussions, inviting a deeper exploration of the transformative journey of Digital Twins.</a:t>
            </a:r>
          </a:p>
        </p:txBody>
      </p:sp>
      <p:grpSp>
        <p:nvGrpSpPr>
          <p:cNvPr name="Group 5" id="5"/>
          <p:cNvGrpSpPr/>
          <p:nvPr/>
        </p:nvGrpSpPr>
        <p:grpSpPr>
          <a:xfrm rot="0">
            <a:off x="17434300" y="0"/>
            <a:ext cx="853700" cy="853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4059"/>
                </a:lnSpc>
              </a:pPr>
              <a:r>
                <a:rPr lang="en-US" sz="2899">
                  <a:solidFill>
                    <a:srgbClr val="000000"/>
                  </a:solidFill>
                  <a:latin typeface="Open Sans Bold"/>
                </a:rPr>
                <a:t>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236848"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614050" y="-2250321"/>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2187021" y="1002155"/>
            <a:ext cx="4374043" cy="1813240"/>
          </a:xfrm>
          <a:custGeom>
            <a:avLst/>
            <a:gdLst/>
            <a:ahLst/>
            <a:cxnLst/>
            <a:rect r="r" b="b" t="t" l="l"/>
            <a:pathLst>
              <a:path h="1813240" w="4374043">
                <a:moveTo>
                  <a:pt x="0" y="0"/>
                </a:moveTo>
                <a:lnTo>
                  <a:pt x="4374042" y="0"/>
                </a:lnTo>
                <a:lnTo>
                  <a:pt x="4374042"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8" id="8"/>
          <p:cNvPicPr>
            <a:picLocks noChangeAspect="true"/>
          </p:cNvPicPr>
          <p:nvPr/>
        </p:nvPicPr>
        <p:blipFill>
          <a:blip r:embed="rId9"/>
          <a:srcRect l="0" t="0" r="0" b="0"/>
          <a:stretch>
            <a:fillRect/>
          </a:stretch>
        </p:blipFill>
        <p:spPr>
          <a:xfrm flipH="false" flipV="false" rot="0">
            <a:off x="1083653" y="3125342"/>
            <a:ext cx="8237380" cy="2018158"/>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4671797" y="5276850"/>
            <a:ext cx="7495871" cy="1836488"/>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6220083" y="7246688"/>
            <a:ext cx="12067917" cy="2956640"/>
          </a:xfrm>
          <a:prstGeom prst="rect">
            <a:avLst/>
          </a:prstGeom>
        </p:spPr>
      </p:pic>
      <p:sp>
        <p:nvSpPr>
          <p:cNvPr name="TextBox 11" id="11"/>
          <p:cNvSpPr txBox="true"/>
          <p:nvPr/>
        </p:nvSpPr>
        <p:spPr>
          <a:xfrm rot="0">
            <a:off x="1343726" y="1066800"/>
            <a:ext cx="14270324" cy="1718312"/>
          </a:xfrm>
          <a:prstGeom prst="rect">
            <a:avLst/>
          </a:prstGeom>
        </p:spPr>
        <p:txBody>
          <a:bodyPr anchor="t" rtlCol="false" tIns="0" lIns="0" bIns="0" rIns="0">
            <a:spAutoFit/>
          </a:bodyPr>
          <a:lstStyle/>
          <a:p>
            <a:pPr algn="ctr">
              <a:lnSpc>
                <a:spcPts val="6720"/>
              </a:lnSpc>
            </a:pPr>
            <a:r>
              <a:rPr lang="en-US" sz="6000">
                <a:solidFill>
                  <a:srgbClr val="FFFFFF"/>
                </a:solidFill>
                <a:latin typeface="Quicksand Bold"/>
              </a:rPr>
              <a:t>CHALLENGES IN DIGITAL TWIN IMPLEMENTATION</a:t>
            </a:r>
          </a:p>
        </p:txBody>
      </p:sp>
      <p:sp>
        <p:nvSpPr>
          <p:cNvPr name="TextBox 12" id="12"/>
          <p:cNvSpPr txBox="true"/>
          <p:nvPr/>
        </p:nvSpPr>
        <p:spPr>
          <a:xfrm rot="0">
            <a:off x="1343726" y="3480523"/>
            <a:ext cx="7636177" cy="1101619"/>
          </a:xfrm>
          <a:prstGeom prst="rect">
            <a:avLst/>
          </a:prstGeom>
        </p:spPr>
        <p:txBody>
          <a:bodyPr anchor="t" rtlCol="false" tIns="0" lIns="0" bIns="0" rIns="0">
            <a:spAutoFit/>
          </a:bodyPr>
          <a:lstStyle/>
          <a:p>
            <a:pPr>
              <a:lnSpc>
                <a:spcPts val="1738"/>
              </a:lnSpc>
              <a:spcBef>
                <a:spcPct val="0"/>
              </a:spcBef>
            </a:pPr>
            <a:r>
              <a:rPr lang="en-US" sz="1552">
                <a:solidFill>
                  <a:srgbClr val="FFFFFF"/>
                </a:solidFill>
                <a:latin typeface="Quicksand Bold"/>
              </a:rPr>
              <a:t>DATA ANALYTIC CHALLENGES:</a:t>
            </a:r>
          </a:p>
          <a:p>
            <a:pPr>
              <a:lnSpc>
                <a:spcPts val="1738"/>
              </a:lnSpc>
              <a:spcBef>
                <a:spcPct val="0"/>
              </a:spcBef>
            </a:pPr>
            <a:r>
              <a:rPr lang="en-US" sz="1552">
                <a:solidFill>
                  <a:srgbClr val="FFFFFF"/>
                </a:solidFill>
                <a:latin typeface="Quicksand Bold"/>
              </a:rPr>
              <a:t>IT INFRASTRUCTURE, DATA QUALITY: COSTLY INFRASTRUCTURE, DATA QUALITY ASSURANCE, AND PRIVACY CONCERNS POSE CHALLENGES.</a:t>
            </a:r>
          </a:p>
          <a:p>
            <a:pPr>
              <a:lnSpc>
                <a:spcPts val="1738"/>
              </a:lnSpc>
              <a:spcBef>
                <a:spcPct val="0"/>
              </a:spcBef>
            </a:pPr>
            <a:r>
              <a:rPr lang="en-US" sz="1552">
                <a:solidFill>
                  <a:srgbClr val="FFFFFF"/>
                </a:solidFill>
                <a:latin typeface="Quicksand Bold"/>
              </a:rPr>
              <a:t>PRIVACY AND SECURITY: EVOLVING REGULATIONS AND FEDERATED LEARNING ADDRESS PRIVACY AND SECURITY IN DATA ANALYTICS</a:t>
            </a:r>
          </a:p>
        </p:txBody>
      </p:sp>
      <p:sp>
        <p:nvSpPr>
          <p:cNvPr name="TextBox 13" id="13"/>
          <p:cNvSpPr txBox="true"/>
          <p:nvPr/>
        </p:nvSpPr>
        <p:spPr>
          <a:xfrm rot="0">
            <a:off x="4923013" y="5724441"/>
            <a:ext cx="7377822" cy="883031"/>
          </a:xfrm>
          <a:prstGeom prst="rect">
            <a:avLst/>
          </a:prstGeom>
        </p:spPr>
        <p:txBody>
          <a:bodyPr anchor="t" rtlCol="false" tIns="0" lIns="0" bIns="0" rIns="0">
            <a:spAutoFit/>
          </a:bodyPr>
          <a:lstStyle/>
          <a:p>
            <a:pPr>
              <a:lnSpc>
                <a:spcPts val="1791"/>
              </a:lnSpc>
              <a:spcBef>
                <a:spcPct val="0"/>
              </a:spcBef>
            </a:pPr>
            <a:r>
              <a:rPr lang="en-US" sz="1599">
                <a:solidFill>
                  <a:srgbClr val="FFFFFF"/>
                </a:solidFill>
                <a:latin typeface="Quicksand Bold"/>
              </a:rPr>
              <a:t>IOT/IIOT CHALLENGES:</a:t>
            </a:r>
          </a:p>
          <a:p>
            <a:pPr>
              <a:lnSpc>
                <a:spcPts val="1791"/>
              </a:lnSpc>
              <a:spcBef>
                <a:spcPct val="0"/>
              </a:spcBef>
            </a:pPr>
            <a:r>
              <a:rPr lang="en-US" sz="1599">
                <a:solidFill>
                  <a:srgbClr val="FFFFFF"/>
                </a:solidFill>
                <a:latin typeface="Quicksand Bold"/>
              </a:rPr>
              <a:t>DATA MANAGEMENT: CONTROLLING VAST IOT DATA, UPDATING INFRASTRUCTURE, AND ENSURING REAL-TIME CONNECTIVITY ARE CHALLENGES.</a:t>
            </a:r>
          </a:p>
        </p:txBody>
      </p:sp>
      <p:sp>
        <p:nvSpPr>
          <p:cNvPr name="TextBox 14" id="14"/>
          <p:cNvSpPr txBox="true"/>
          <p:nvPr/>
        </p:nvSpPr>
        <p:spPr>
          <a:xfrm rot="0">
            <a:off x="6837240" y="7793463"/>
            <a:ext cx="10927189" cy="1882140"/>
          </a:xfrm>
          <a:prstGeom prst="rect">
            <a:avLst/>
          </a:prstGeom>
        </p:spPr>
        <p:txBody>
          <a:bodyPr anchor="t" rtlCol="false" tIns="0" lIns="0" bIns="0" rIns="0">
            <a:spAutoFit/>
          </a:bodyPr>
          <a:lstStyle/>
          <a:p>
            <a:pPr>
              <a:lnSpc>
                <a:spcPts val="1680"/>
              </a:lnSpc>
              <a:spcBef>
                <a:spcPct val="0"/>
              </a:spcBef>
            </a:pPr>
            <a:r>
              <a:rPr lang="en-US" sz="1500">
                <a:solidFill>
                  <a:srgbClr val="FFFFFF"/>
                </a:solidFill>
                <a:latin typeface="Quicksand Bold"/>
              </a:rPr>
              <a:t>DIGITAL TWIN CHALLENGES:</a:t>
            </a:r>
          </a:p>
          <a:p>
            <a:pPr>
              <a:lnSpc>
                <a:spcPts val="1680"/>
              </a:lnSpc>
              <a:spcBef>
                <a:spcPct val="0"/>
              </a:spcBef>
            </a:pPr>
            <a:r>
              <a:rPr lang="en-US" sz="1500">
                <a:solidFill>
                  <a:srgbClr val="FFFFFF"/>
                </a:solidFill>
                <a:latin typeface="Quicksand Bold"/>
              </a:rPr>
              <a:t>IT INFRASTRUCTURE: EFFECTIVE DIGITAL TWINS RELY ON CONNECTED AND WELL-DESIGNED IT INFRASTRUCTURE.</a:t>
            </a:r>
          </a:p>
          <a:p>
            <a:pPr>
              <a:lnSpc>
                <a:spcPts val="1680"/>
              </a:lnSpc>
              <a:spcBef>
                <a:spcPct val="0"/>
              </a:spcBef>
            </a:pPr>
            <a:r>
              <a:rPr lang="en-US" sz="1500">
                <a:solidFill>
                  <a:srgbClr val="FFFFFF"/>
                </a:solidFill>
                <a:latin typeface="Quicksand Bold"/>
              </a:rPr>
              <a:t>USEFUL DATA: QUALITY, CONSISTENT DATA IS ESSENTIAL FOR OPTIMAL DIGITAL TWIN PERFORMANCE.</a:t>
            </a:r>
          </a:p>
          <a:p>
            <a:pPr>
              <a:lnSpc>
                <a:spcPts val="1680"/>
              </a:lnSpc>
              <a:spcBef>
                <a:spcPct val="0"/>
              </a:spcBef>
            </a:pPr>
            <a:r>
              <a:rPr lang="en-US" sz="1500">
                <a:solidFill>
                  <a:srgbClr val="FFFFFF"/>
                </a:solidFill>
                <a:latin typeface="Quicksand Bold"/>
              </a:rPr>
              <a:t>PRIVACY AND SECURITY: ENSURING SECURITY ALIGNS WITH REGULATIONS AND ADDRESSES SENSITIVE DATA CONCERNS.</a:t>
            </a:r>
          </a:p>
          <a:p>
            <a:pPr>
              <a:lnSpc>
                <a:spcPts val="1680"/>
              </a:lnSpc>
              <a:spcBef>
                <a:spcPct val="0"/>
              </a:spcBef>
            </a:pPr>
            <a:r>
              <a:rPr lang="en-US" sz="1500">
                <a:solidFill>
                  <a:srgbClr val="FFFFFF"/>
                </a:solidFill>
                <a:latin typeface="Quicksand Bold"/>
              </a:rPr>
              <a:t>TRUST: ESTABLISHING TRUST INVOLVES USER EDUCATION AND MODEL VALIDATION.</a:t>
            </a:r>
          </a:p>
          <a:p>
            <a:pPr>
              <a:lnSpc>
                <a:spcPts val="1680"/>
              </a:lnSpc>
              <a:spcBef>
                <a:spcPct val="0"/>
              </a:spcBef>
            </a:pPr>
            <a:r>
              <a:rPr lang="en-US" sz="1500">
                <a:solidFill>
                  <a:srgbClr val="FFFFFF"/>
                </a:solidFill>
                <a:latin typeface="Quicksand Bold"/>
              </a:rPr>
              <a:t>EXPECTATIONS: MANAGING USER EXPECTATIONS AND COMBATTING TRENDS-DRIVEN ADOPTION IS CHALLENGING.</a:t>
            </a:r>
          </a:p>
          <a:p>
            <a:pPr>
              <a:lnSpc>
                <a:spcPts val="1680"/>
              </a:lnSpc>
              <a:spcBef>
                <a:spcPct val="0"/>
              </a:spcBef>
            </a:pPr>
            <a:r>
              <a:rPr lang="en-US" sz="1500">
                <a:solidFill>
                  <a:srgbClr val="FFFFFF"/>
                </a:solidFill>
                <a:latin typeface="Quicksand Bold"/>
              </a:rPr>
              <a:t>STANDARDIZED AND DOMAIN MODELLING: LACK OF STANDARDIZED MODELLING AND DOMAIN CONSIDERATIONS HINDER DIGITAL TWIN DEVELOPMENT.</a:t>
            </a:r>
          </a:p>
        </p:txBody>
      </p:sp>
      <p:grpSp>
        <p:nvGrpSpPr>
          <p:cNvPr name="Group 15" id="15"/>
          <p:cNvGrpSpPr/>
          <p:nvPr/>
        </p:nvGrpSpPr>
        <p:grpSpPr>
          <a:xfrm rot="0">
            <a:off x="17337580" y="40053"/>
            <a:ext cx="853700" cy="8537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4059"/>
                </a:lnSpc>
              </a:pPr>
              <a:r>
                <a:rPr lang="en-US" sz="2899">
                  <a:solidFill>
                    <a:srgbClr val="000000"/>
                  </a:solidFill>
                  <a:latin typeface="Open Sans Bold"/>
                </a:rPr>
                <a:t>4</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59127" y="2076617"/>
            <a:ext cx="7868564" cy="7181683"/>
          </a:xfrm>
          <a:custGeom>
            <a:avLst/>
            <a:gdLst/>
            <a:ahLst/>
            <a:cxnLst/>
            <a:rect r="r" b="b" t="t" l="l"/>
            <a:pathLst>
              <a:path h="7181683" w="7868564">
                <a:moveTo>
                  <a:pt x="0" y="0"/>
                </a:moveTo>
                <a:lnTo>
                  <a:pt x="7868564" y="0"/>
                </a:lnTo>
                <a:lnTo>
                  <a:pt x="7868564" y="7181683"/>
                </a:lnTo>
                <a:lnTo>
                  <a:pt x="0" y="7181683"/>
                </a:lnTo>
                <a:lnTo>
                  <a:pt x="0" y="0"/>
                </a:lnTo>
                <a:close/>
              </a:path>
            </a:pathLst>
          </a:custGeom>
          <a:blipFill>
            <a:blip r:embed="rId3"/>
            <a:stretch>
              <a:fillRect l="-23536" t="0" r="-5876" b="0"/>
            </a:stretch>
          </a:blipFill>
        </p:spPr>
      </p:sp>
      <p:sp>
        <p:nvSpPr>
          <p:cNvPr name="TextBox 4" id="4"/>
          <p:cNvSpPr txBox="true"/>
          <p:nvPr/>
        </p:nvSpPr>
        <p:spPr>
          <a:xfrm rot="0">
            <a:off x="508280" y="643064"/>
            <a:ext cx="16458141" cy="809371"/>
          </a:xfrm>
          <a:prstGeom prst="rect">
            <a:avLst/>
          </a:prstGeom>
        </p:spPr>
        <p:txBody>
          <a:bodyPr anchor="t" rtlCol="false" tIns="0" lIns="0" bIns="0" rIns="0">
            <a:spAutoFit/>
          </a:bodyPr>
          <a:lstStyle/>
          <a:p>
            <a:pPr>
              <a:lnSpc>
                <a:spcPts val="6272"/>
              </a:lnSpc>
            </a:pPr>
            <a:r>
              <a:rPr lang="en-US" sz="5600">
                <a:solidFill>
                  <a:srgbClr val="FFFFFF"/>
                </a:solidFill>
                <a:latin typeface="Quicksand Bold"/>
              </a:rPr>
              <a:t>ENABLING TECHNOLOGIES FOR DIGITAL TWINS</a:t>
            </a:r>
          </a:p>
        </p:txBody>
      </p:sp>
      <p:sp>
        <p:nvSpPr>
          <p:cNvPr name="TextBox 5" id="5"/>
          <p:cNvSpPr txBox="true"/>
          <p:nvPr/>
        </p:nvSpPr>
        <p:spPr>
          <a:xfrm rot="0">
            <a:off x="292378" y="1924373"/>
            <a:ext cx="9687710" cy="8092464"/>
          </a:xfrm>
          <a:prstGeom prst="rect">
            <a:avLst/>
          </a:prstGeom>
        </p:spPr>
        <p:txBody>
          <a:bodyPr anchor="t" rtlCol="false" tIns="0" lIns="0" bIns="0" rIns="0">
            <a:spAutoFit/>
          </a:bodyPr>
          <a:lstStyle/>
          <a:p>
            <a:pPr marL="436993" indent="-218497" lvl="1">
              <a:lnSpc>
                <a:spcPts val="2833"/>
              </a:lnSpc>
              <a:buFont typeface="Arial"/>
              <a:buChar char="•"/>
            </a:pPr>
            <a:r>
              <a:rPr lang="en-US" sz="2024">
                <a:solidFill>
                  <a:srgbClr val="FFFFFF"/>
                </a:solidFill>
                <a:latin typeface="Quicksand Medium"/>
              </a:rPr>
              <a:t>History of IoT and IIoT:</a:t>
            </a:r>
          </a:p>
          <a:p>
            <a:pPr marL="873987" indent="-291329" lvl="2">
              <a:lnSpc>
                <a:spcPts val="2833"/>
              </a:lnSpc>
              <a:buFont typeface="Arial"/>
              <a:buChar char="⚬"/>
            </a:pPr>
            <a:r>
              <a:rPr lang="en-US" sz="2024">
                <a:solidFill>
                  <a:srgbClr val="FFFFFF"/>
                </a:solidFill>
                <a:latin typeface="Quicksand Medium"/>
              </a:rPr>
              <a:t>IoT coined by Kevin Ashton in the '90s.</a:t>
            </a:r>
          </a:p>
          <a:p>
            <a:pPr marL="873987" indent="-291329" lvl="2">
              <a:lnSpc>
                <a:spcPts val="2833"/>
              </a:lnSpc>
              <a:buFont typeface="Arial"/>
              <a:buChar char="⚬"/>
            </a:pPr>
            <a:r>
              <a:rPr lang="en-US" sz="2024">
                <a:solidFill>
                  <a:srgbClr val="FFFFFF"/>
                </a:solidFill>
                <a:latin typeface="Quicksand Medium"/>
              </a:rPr>
              <a:t>17 billion devices in 2018, projected 75 billion by 2025.</a:t>
            </a:r>
          </a:p>
          <a:p>
            <a:pPr marL="873987" indent="-291329" lvl="2">
              <a:lnSpc>
                <a:spcPts val="2833"/>
              </a:lnSpc>
              <a:buFont typeface="Arial"/>
              <a:buChar char="⚬"/>
            </a:pPr>
            <a:r>
              <a:rPr lang="en-US" sz="2024">
                <a:solidFill>
                  <a:srgbClr val="FFFFFF"/>
                </a:solidFill>
                <a:latin typeface="Quicksand Medium"/>
              </a:rPr>
              <a:t>IIoT enhances industrial processes, market size to reach $110 billion by 2021.</a:t>
            </a:r>
          </a:p>
          <a:p>
            <a:pPr marL="436993" indent="-218497" lvl="1">
              <a:lnSpc>
                <a:spcPts val="2833"/>
              </a:lnSpc>
              <a:buFont typeface="Arial"/>
              <a:buChar char="•"/>
            </a:pPr>
            <a:r>
              <a:rPr lang="en-US" sz="2024">
                <a:solidFill>
                  <a:srgbClr val="FFFFFF"/>
                </a:solidFill>
                <a:latin typeface="Quicksand Medium"/>
              </a:rPr>
              <a:t>I/IoT Enabling Technologies:</a:t>
            </a:r>
          </a:p>
          <a:p>
            <a:pPr marL="873987" indent="-291329" lvl="2">
              <a:lnSpc>
                <a:spcPts val="2833"/>
              </a:lnSpc>
              <a:buFont typeface="Arial"/>
              <a:buChar char="⚬"/>
            </a:pPr>
            <a:r>
              <a:rPr lang="en-US" sz="2024">
                <a:solidFill>
                  <a:srgbClr val="FFFFFF"/>
                </a:solidFill>
                <a:latin typeface="Quicksand Medium"/>
              </a:rPr>
              <a:t>Four domains (D1-D4): Application, Middleware, Network, Object.</a:t>
            </a:r>
          </a:p>
          <a:p>
            <a:pPr marL="873987" indent="-291329" lvl="2">
              <a:lnSpc>
                <a:spcPts val="2833"/>
              </a:lnSpc>
              <a:buFont typeface="Arial"/>
              <a:buChar char="⚬"/>
            </a:pPr>
            <a:r>
              <a:rPr lang="en-US" sz="2024">
                <a:solidFill>
                  <a:srgbClr val="FFFFFF"/>
                </a:solidFill>
                <a:latin typeface="Quicksand Medium"/>
              </a:rPr>
              <a:t>Covers application, middleware, network, and object layers.</a:t>
            </a:r>
          </a:p>
          <a:p>
            <a:pPr marL="873987" indent="-291329" lvl="2">
              <a:lnSpc>
                <a:spcPts val="2833"/>
              </a:lnSpc>
              <a:buFont typeface="Arial"/>
              <a:buChar char="⚬"/>
            </a:pPr>
            <a:r>
              <a:rPr lang="en-US" sz="2024">
                <a:solidFill>
                  <a:srgbClr val="FFFFFF"/>
                </a:solidFill>
                <a:latin typeface="Quicksand Medium"/>
              </a:rPr>
              <a:t>Involves cloud platforms, data processing, communication protocols, and hardware platforms.</a:t>
            </a:r>
          </a:p>
          <a:p>
            <a:pPr marL="436993" indent="-218497" lvl="1">
              <a:lnSpc>
                <a:spcPts val="2833"/>
              </a:lnSpc>
              <a:buFont typeface="Arial"/>
              <a:buChar char="•"/>
            </a:pPr>
            <a:r>
              <a:rPr lang="en-US" sz="2024">
                <a:solidFill>
                  <a:srgbClr val="FFFFFF"/>
                </a:solidFill>
                <a:latin typeface="Quicksand Medium"/>
              </a:rPr>
              <a:t>History of Data Analytics:</a:t>
            </a:r>
          </a:p>
          <a:p>
            <a:pPr marL="873987" indent="-291329" lvl="2">
              <a:lnSpc>
                <a:spcPts val="2833"/>
              </a:lnSpc>
              <a:buFont typeface="Arial"/>
              <a:buChar char="⚬"/>
            </a:pPr>
            <a:r>
              <a:rPr lang="en-US" sz="2024">
                <a:solidFill>
                  <a:srgbClr val="FFFFFF"/>
                </a:solidFill>
                <a:latin typeface="Quicksand Medium"/>
              </a:rPr>
              <a:t>Umbrella term in "Data Science" covering statistics, AI, ML, and data visualization.</a:t>
            </a:r>
          </a:p>
          <a:p>
            <a:pPr marL="436993" indent="-218497" lvl="1">
              <a:lnSpc>
                <a:spcPts val="2833"/>
              </a:lnSpc>
              <a:buFont typeface="Arial"/>
              <a:buChar char="•"/>
            </a:pPr>
            <a:r>
              <a:rPr lang="en-US" sz="2024">
                <a:solidFill>
                  <a:srgbClr val="FFFFFF"/>
                </a:solidFill>
                <a:latin typeface="Quicksand Medium"/>
              </a:rPr>
              <a:t>Enabling Technologies for Data Analytics:</a:t>
            </a:r>
          </a:p>
          <a:p>
            <a:pPr marL="873987" indent="-291329" lvl="2">
              <a:lnSpc>
                <a:spcPts val="2833"/>
              </a:lnSpc>
              <a:buFont typeface="Arial"/>
              <a:buChar char="⚬"/>
            </a:pPr>
            <a:r>
              <a:rPr lang="en-US" sz="2024">
                <a:solidFill>
                  <a:srgbClr val="FFFFFF"/>
                </a:solidFill>
                <a:latin typeface="Quicksand Medium"/>
              </a:rPr>
              <a:t>Four domains (D5-D8): Object, Middleware, Network, Application.</a:t>
            </a:r>
          </a:p>
          <a:p>
            <a:pPr marL="873987" indent="-291329" lvl="2">
              <a:lnSpc>
                <a:spcPts val="2833"/>
              </a:lnSpc>
              <a:buFont typeface="Arial"/>
              <a:buChar char="⚬"/>
            </a:pPr>
            <a:r>
              <a:rPr lang="en-US" sz="2024">
                <a:solidFill>
                  <a:srgbClr val="FFFFFF"/>
                </a:solidFill>
                <a:latin typeface="Quicksand Medium"/>
              </a:rPr>
              <a:t>Includes data collection, data processing, connectivity protocols, and hardware/visualization.</a:t>
            </a:r>
          </a:p>
          <a:p>
            <a:pPr marL="436993" indent="-218497" lvl="1">
              <a:lnSpc>
                <a:spcPts val="2833"/>
              </a:lnSpc>
              <a:buFont typeface="Arial"/>
              <a:buChar char="•"/>
            </a:pPr>
            <a:r>
              <a:rPr lang="en-US" sz="2024">
                <a:solidFill>
                  <a:srgbClr val="FFFFFF"/>
                </a:solidFill>
                <a:latin typeface="Quicksand Medium"/>
              </a:rPr>
              <a:t>Enabling Technologies for Digital Twin:</a:t>
            </a:r>
          </a:p>
          <a:p>
            <a:pPr marL="873987" indent="-291329" lvl="2">
              <a:lnSpc>
                <a:spcPts val="2833"/>
              </a:lnSpc>
              <a:buFont typeface="Arial"/>
              <a:buChar char="⚬"/>
            </a:pPr>
            <a:r>
              <a:rPr lang="en-US" sz="2024">
                <a:solidFill>
                  <a:srgbClr val="FFFFFF"/>
                </a:solidFill>
                <a:latin typeface="Quicksand Medium"/>
              </a:rPr>
              <a:t>Synthesis of functional domains (D9-D12): Application, Middleware, Network, Object.</a:t>
            </a:r>
          </a:p>
          <a:p>
            <a:pPr marL="873987" indent="-291329" lvl="2">
              <a:lnSpc>
                <a:spcPts val="2833"/>
              </a:lnSpc>
              <a:buFont typeface="Arial"/>
              <a:buChar char="⚬"/>
            </a:pPr>
            <a:r>
              <a:rPr lang="en-US" sz="2024">
                <a:solidFill>
                  <a:srgbClr val="FFFFFF"/>
                </a:solidFill>
                <a:latin typeface="Quicksand Medium"/>
              </a:rPr>
              <a:t>Covers model architecture, storage technology, communication, and hardware/sensor technology.</a:t>
            </a:r>
          </a:p>
          <a:p>
            <a:pPr>
              <a:lnSpc>
                <a:spcPts val="2833"/>
              </a:lnSpc>
            </a:pPr>
          </a:p>
        </p:txBody>
      </p:sp>
      <p:grpSp>
        <p:nvGrpSpPr>
          <p:cNvPr name="Group 6" id="6"/>
          <p:cNvGrpSpPr/>
          <p:nvPr/>
        </p:nvGrpSpPr>
        <p:grpSpPr>
          <a:xfrm rot="0">
            <a:off x="17434300" y="0"/>
            <a:ext cx="853700" cy="8537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4059"/>
                </a:lnSpc>
              </a:pPr>
              <a:r>
                <a:rPr lang="en-US" sz="2899">
                  <a:solidFill>
                    <a:srgbClr val="000000"/>
                  </a:solidFill>
                  <a:latin typeface="Open Sans Bold"/>
                </a:rPr>
                <a:t>5</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0" y="1817299"/>
            <a:ext cx="5602279" cy="3326201"/>
          </a:xfrm>
          <a:custGeom>
            <a:avLst/>
            <a:gdLst/>
            <a:ahLst/>
            <a:cxnLst/>
            <a:rect r="r" b="b" t="t" l="l"/>
            <a:pathLst>
              <a:path h="3326201" w="5602279">
                <a:moveTo>
                  <a:pt x="0" y="0"/>
                </a:moveTo>
                <a:lnTo>
                  <a:pt x="5602279" y="0"/>
                </a:lnTo>
                <a:lnTo>
                  <a:pt x="5602279" y="3326201"/>
                </a:lnTo>
                <a:lnTo>
                  <a:pt x="0" y="33262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216380" y="1780501"/>
            <a:ext cx="5664258" cy="3362999"/>
          </a:xfrm>
          <a:custGeom>
            <a:avLst/>
            <a:gdLst/>
            <a:ahLst/>
            <a:cxnLst/>
            <a:rect r="r" b="b" t="t" l="l"/>
            <a:pathLst>
              <a:path h="3362999" w="5664258">
                <a:moveTo>
                  <a:pt x="0" y="0"/>
                </a:moveTo>
                <a:lnTo>
                  <a:pt x="5664258" y="0"/>
                </a:lnTo>
                <a:lnTo>
                  <a:pt x="5664258" y="3362999"/>
                </a:lnTo>
                <a:lnTo>
                  <a:pt x="0" y="3362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97863" y="5915025"/>
            <a:ext cx="5871330" cy="3485942"/>
          </a:xfrm>
          <a:custGeom>
            <a:avLst/>
            <a:gdLst/>
            <a:ahLst/>
            <a:cxnLst/>
            <a:rect r="r" b="b" t="t" l="l"/>
            <a:pathLst>
              <a:path h="3485942" w="5871330">
                <a:moveTo>
                  <a:pt x="0" y="0"/>
                </a:moveTo>
                <a:lnTo>
                  <a:pt x="5871331" y="0"/>
                </a:lnTo>
                <a:lnTo>
                  <a:pt x="5871331" y="3485942"/>
                </a:lnTo>
                <a:lnTo>
                  <a:pt x="0" y="3485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474811" y="1904743"/>
            <a:ext cx="5221949" cy="3100390"/>
          </a:xfrm>
          <a:custGeom>
            <a:avLst/>
            <a:gdLst/>
            <a:ahLst/>
            <a:cxnLst/>
            <a:rect r="r" b="b" t="t" l="l"/>
            <a:pathLst>
              <a:path h="3100390" w="5221949">
                <a:moveTo>
                  <a:pt x="0" y="0"/>
                </a:moveTo>
                <a:lnTo>
                  <a:pt x="5221949" y="0"/>
                </a:lnTo>
                <a:lnTo>
                  <a:pt x="5221949" y="3100390"/>
                </a:lnTo>
                <a:lnTo>
                  <a:pt x="0" y="31003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696760" y="5915025"/>
            <a:ext cx="6065483" cy="3601215"/>
          </a:xfrm>
          <a:custGeom>
            <a:avLst/>
            <a:gdLst/>
            <a:ahLst/>
            <a:cxnLst/>
            <a:rect r="r" b="b" t="t" l="l"/>
            <a:pathLst>
              <a:path h="3601215" w="6065483">
                <a:moveTo>
                  <a:pt x="0" y="0"/>
                </a:moveTo>
                <a:lnTo>
                  <a:pt x="6065483" y="0"/>
                </a:lnTo>
                <a:lnTo>
                  <a:pt x="6065483" y="3601215"/>
                </a:lnTo>
                <a:lnTo>
                  <a:pt x="0" y="36012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976442" y="6458012"/>
            <a:ext cx="4720318" cy="2399969"/>
          </a:xfrm>
          <a:custGeom>
            <a:avLst/>
            <a:gdLst/>
            <a:ahLst/>
            <a:cxnLst/>
            <a:rect r="r" b="b" t="t" l="l"/>
            <a:pathLst>
              <a:path h="2399969" w="4720318">
                <a:moveTo>
                  <a:pt x="0" y="0"/>
                </a:moveTo>
                <a:lnTo>
                  <a:pt x="4720318" y="0"/>
                </a:lnTo>
                <a:lnTo>
                  <a:pt x="4720318" y="2399969"/>
                </a:lnTo>
                <a:lnTo>
                  <a:pt x="0" y="2399969"/>
                </a:lnTo>
                <a:lnTo>
                  <a:pt x="0" y="0"/>
                </a:lnTo>
                <a:close/>
              </a:path>
            </a:pathLst>
          </a:custGeom>
          <a:blipFill>
            <a:blip r:embed="rId5"/>
            <a:stretch>
              <a:fillRect l="0" t="0" r="0" b="0"/>
            </a:stretch>
          </a:blipFill>
        </p:spPr>
      </p:sp>
      <p:sp>
        <p:nvSpPr>
          <p:cNvPr name="TextBox 9" id="9"/>
          <p:cNvSpPr txBox="true"/>
          <p:nvPr/>
        </p:nvSpPr>
        <p:spPr>
          <a:xfrm rot="0">
            <a:off x="1323082" y="266933"/>
            <a:ext cx="14813026" cy="870585"/>
          </a:xfrm>
          <a:prstGeom prst="rect">
            <a:avLst/>
          </a:prstGeom>
        </p:spPr>
        <p:txBody>
          <a:bodyPr anchor="t" rtlCol="false" tIns="0" lIns="0" bIns="0" rIns="0">
            <a:spAutoFit/>
          </a:bodyPr>
          <a:lstStyle/>
          <a:p>
            <a:pPr>
              <a:lnSpc>
                <a:spcPts val="6720"/>
              </a:lnSpc>
            </a:pPr>
            <a:r>
              <a:rPr lang="en-US" sz="6000">
                <a:solidFill>
                  <a:srgbClr val="1E1A1B"/>
                </a:solidFill>
                <a:latin typeface="Quicksand Bold"/>
              </a:rPr>
              <a:t>CURRENT RESEARCH IN DIGITAL TWINS</a:t>
            </a:r>
          </a:p>
        </p:txBody>
      </p:sp>
      <p:sp>
        <p:nvSpPr>
          <p:cNvPr name="TextBox 10" id="10"/>
          <p:cNvSpPr txBox="true"/>
          <p:nvPr/>
        </p:nvSpPr>
        <p:spPr>
          <a:xfrm rot="0">
            <a:off x="678430" y="2178783"/>
            <a:ext cx="4245418" cy="2571359"/>
          </a:xfrm>
          <a:prstGeom prst="rect">
            <a:avLst/>
          </a:prstGeom>
        </p:spPr>
        <p:txBody>
          <a:bodyPr anchor="t" rtlCol="false" tIns="0" lIns="0" bIns="0" rIns="0">
            <a:spAutoFit/>
          </a:bodyPr>
          <a:lstStyle/>
          <a:p>
            <a:pPr>
              <a:lnSpc>
                <a:spcPts val="2056"/>
              </a:lnSpc>
              <a:spcBef>
                <a:spcPct val="0"/>
              </a:spcBef>
            </a:pPr>
            <a:r>
              <a:rPr lang="en-US" sz="1836">
                <a:solidFill>
                  <a:srgbClr val="FFFFFF"/>
                </a:solidFill>
                <a:latin typeface="Quicksand Bold"/>
              </a:rPr>
              <a:t>1. METHODOLOGY:</a:t>
            </a:r>
          </a:p>
          <a:p>
            <a:pPr>
              <a:lnSpc>
                <a:spcPts val="2056"/>
              </a:lnSpc>
              <a:spcBef>
                <a:spcPct val="0"/>
              </a:spcBef>
            </a:pPr>
          </a:p>
          <a:p>
            <a:pPr marL="396506" indent="-198253" lvl="1">
              <a:lnSpc>
                <a:spcPts val="2056"/>
              </a:lnSpc>
              <a:buFont typeface="Arial"/>
              <a:buChar char="•"/>
            </a:pPr>
            <a:r>
              <a:rPr lang="en-US" sz="1836">
                <a:solidFill>
                  <a:srgbClr val="FFFFFF"/>
                </a:solidFill>
                <a:latin typeface="Quicksand Bold"/>
              </a:rPr>
              <a:t>ADAPTED FROM KRITZINGER ET AL. [11].</a:t>
            </a:r>
          </a:p>
          <a:p>
            <a:pPr marL="396506" indent="-198253" lvl="1">
              <a:lnSpc>
                <a:spcPts val="2056"/>
              </a:lnSpc>
              <a:spcBef>
                <a:spcPct val="0"/>
              </a:spcBef>
              <a:buFont typeface="Arial"/>
              <a:buChar char="•"/>
            </a:pPr>
            <a:r>
              <a:rPr lang="en-US" sz="1836">
                <a:solidFill>
                  <a:srgbClr val="FFFFFF"/>
                </a:solidFill>
                <a:latin typeface="Quicksand Bold"/>
              </a:rPr>
              <a:t>LITERATURE SEARCH ON GOOGLE SCHOLAR (2015-2019).</a:t>
            </a:r>
          </a:p>
          <a:p>
            <a:pPr marL="396506" indent="-198253" lvl="1">
              <a:lnSpc>
                <a:spcPts val="2056"/>
              </a:lnSpc>
              <a:spcBef>
                <a:spcPct val="0"/>
              </a:spcBef>
              <a:buFont typeface="Arial"/>
              <a:buChar char="•"/>
            </a:pPr>
            <a:r>
              <a:rPr lang="en-US" sz="1836">
                <a:solidFill>
                  <a:srgbClr val="FFFFFF"/>
                </a:solidFill>
                <a:latin typeface="Quicksand Bold"/>
              </a:rPr>
              <a:t>FOCUS ON ACM, IEEE, AND SCIENCE DIRECT.</a:t>
            </a:r>
          </a:p>
          <a:p>
            <a:pPr marL="396506" indent="-198253" lvl="1">
              <a:lnSpc>
                <a:spcPts val="2056"/>
              </a:lnSpc>
              <a:spcBef>
                <a:spcPct val="0"/>
              </a:spcBef>
              <a:buFont typeface="Arial"/>
              <a:buChar char="•"/>
            </a:pPr>
            <a:r>
              <a:rPr lang="en-US" sz="1836">
                <a:solidFill>
                  <a:srgbClr val="FFFFFF"/>
                </a:solidFill>
                <a:latin typeface="Quicksand Bold"/>
              </a:rPr>
              <a:t>177 PAPERS REVIEWED (42 PRE-2017).</a:t>
            </a:r>
          </a:p>
        </p:txBody>
      </p:sp>
      <p:sp>
        <p:nvSpPr>
          <p:cNvPr name="TextBox 11" id="11"/>
          <p:cNvSpPr txBox="true"/>
          <p:nvPr/>
        </p:nvSpPr>
        <p:spPr>
          <a:xfrm rot="0">
            <a:off x="7129006" y="2262872"/>
            <a:ext cx="4029987" cy="2409890"/>
          </a:xfrm>
          <a:prstGeom prst="rect">
            <a:avLst/>
          </a:prstGeom>
        </p:spPr>
        <p:txBody>
          <a:bodyPr anchor="t" rtlCol="false" tIns="0" lIns="0" bIns="0" rIns="0">
            <a:spAutoFit/>
          </a:bodyPr>
          <a:lstStyle/>
          <a:p>
            <a:pPr>
              <a:lnSpc>
                <a:spcPts val="2107"/>
              </a:lnSpc>
              <a:spcBef>
                <a:spcPct val="0"/>
              </a:spcBef>
            </a:pPr>
            <a:r>
              <a:rPr lang="en-US" sz="1881">
                <a:solidFill>
                  <a:srgbClr val="FFFFFF"/>
                </a:solidFill>
                <a:latin typeface="Quicksand Bold"/>
              </a:rPr>
              <a:t>2. CATEGORICAL REVIEW TABLE:</a:t>
            </a:r>
          </a:p>
          <a:p>
            <a:pPr>
              <a:lnSpc>
                <a:spcPts val="2107"/>
              </a:lnSpc>
              <a:spcBef>
                <a:spcPct val="0"/>
              </a:spcBef>
            </a:pPr>
          </a:p>
          <a:p>
            <a:pPr marL="406194" indent="-203097" lvl="1">
              <a:lnSpc>
                <a:spcPts val="2107"/>
              </a:lnSpc>
              <a:buFont typeface="Arial"/>
              <a:buChar char="•"/>
            </a:pPr>
            <a:r>
              <a:rPr lang="en-US" sz="1881">
                <a:solidFill>
                  <a:srgbClr val="FFFFFF"/>
                </a:solidFill>
                <a:latin typeface="Quicksand Bold"/>
              </a:rPr>
              <a:t>ORGANIZED BY PAPER, TYPE, DEFINED TWIN, ACTUAL TWIN, BROAD AREA, SPECIFIC AREA, AND TECHNOLOGY.</a:t>
            </a:r>
          </a:p>
          <a:p>
            <a:pPr marL="406194" indent="-203097" lvl="1">
              <a:lnSpc>
                <a:spcPts val="2107"/>
              </a:lnSpc>
              <a:buFont typeface="Arial"/>
              <a:buChar char="•"/>
            </a:pPr>
            <a:r>
              <a:rPr lang="en-US" sz="1881">
                <a:solidFill>
                  <a:srgbClr val="FFFFFF"/>
                </a:solidFill>
                <a:latin typeface="Quicksand Bold"/>
              </a:rPr>
              <a:t>THREE MAIN AREAS: HEALTHCARE, SMART CITIES, MANUFACTURING.</a:t>
            </a:r>
          </a:p>
        </p:txBody>
      </p:sp>
      <p:sp>
        <p:nvSpPr>
          <p:cNvPr name="TextBox 12" id="12"/>
          <p:cNvSpPr txBox="true"/>
          <p:nvPr/>
        </p:nvSpPr>
        <p:spPr>
          <a:xfrm rot="0">
            <a:off x="12912309" y="2258955"/>
            <a:ext cx="4272399" cy="2427249"/>
          </a:xfrm>
          <a:prstGeom prst="rect">
            <a:avLst/>
          </a:prstGeom>
        </p:spPr>
        <p:txBody>
          <a:bodyPr anchor="t" rtlCol="false" tIns="0" lIns="0" bIns="0" rIns="0">
            <a:spAutoFit/>
          </a:bodyPr>
          <a:lstStyle/>
          <a:p>
            <a:pPr>
              <a:lnSpc>
                <a:spcPts val="1920"/>
              </a:lnSpc>
              <a:spcBef>
                <a:spcPct val="0"/>
              </a:spcBef>
            </a:pPr>
            <a:r>
              <a:rPr lang="en-US" sz="1714">
                <a:solidFill>
                  <a:srgbClr val="FFFFFF"/>
                </a:solidFill>
                <a:latin typeface="Quicksand Bold"/>
              </a:rPr>
              <a:t>3. HEALTHCARE:</a:t>
            </a:r>
          </a:p>
          <a:p>
            <a:pPr>
              <a:lnSpc>
                <a:spcPts val="1920"/>
              </a:lnSpc>
              <a:spcBef>
                <a:spcPct val="0"/>
              </a:spcBef>
            </a:pPr>
          </a:p>
          <a:p>
            <a:pPr marL="370252" indent="-185126" lvl="1">
              <a:lnSpc>
                <a:spcPts val="1920"/>
              </a:lnSpc>
              <a:buFont typeface="Arial"/>
              <a:buChar char="•"/>
            </a:pPr>
            <a:r>
              <a:rPr lang="en-US" sz="1714">
                <a:solidFill>
                  <a:srgbClr val="FFFFFF"/>
                </a:solidFill>
                <a:latin typeface="Quicksand Bold"/>
              </a:rPr>
              <a:t>EXPANDING DIGITAL TWINS TO LIVING ENTITIES.</a:t>
            </a:r>
          </a:p>
          <a:p>
            <a:pPr marL="370252" indent="-185126" lvl="1">
              <a:lnSpc>
                <a:spcPts val="1920"/>
              </a:lnSpc>
              <a:buFont typeface="Arial"/>
              <a:buChar char="•"/>
            </a:pPr>
            <a:r>
              <a:rPr lang="en-US" sz="1714">
                <a:solidFill>
                  <a:srgbClr val="FFFFFF"/>
                </a:solidFill>
                <a:latin typeface="Quicksand Bold"/>
              </a:rPr>
              <a:t>AI AND IOT FOR HEALTH IMPACT ASSESSMENT.</a:t>
            </a:r>
          </a:p>
          <a:p>
            <a:pPr marL="370252" indent="-185126" lvl="1">
              <a:lnSpc>
                <a:spcPts val="1920"/>
              </a:lnSpc>
              <a:buFont typeface="Arial"/>
              <a:buChar char="•"/>
            </a:pPr>
            <a:r>
              <a:rPr lang="en-US" sz="1714">
                <a:solidFill>
                  <a:srgbClr val="FFFFFF"/>
                </a:solidFill>
                <a:latin typeface="Quicksand Bold"/>
              </a:rPr>
              <a:t>IOT AND INDUSTRY 4.0 FOR AUTONOMOUS SURGERY.</a:t>
            </a:r>
          </a:p>
          <a:p>
            <a:pPr marL="370252" indent="-185126" lvl="1">
              <a:lnSpc>
                <a:spcPts val="1920"/>
              </a:lnSpc>
              <a:buFont typeface="Arial"/>
              <a:buChar char="•"/>
            </a:pPr>
            <a:r>
              <a:rPr lang="en-US" sz="1714">
                <a:solidFill>
                  <a:srgbClr val="FFFFFF"/>
                </a:solidFill>
                <a:latin typeface="Quicksand Bold"/>
              </a:rPr>
              <a:t>CLOUD-BASED DIGITAL TWIN FOR HEALTH MONITORING.</a:t>
            </a:r>
          </a:p>
        </p:txBody>
      </p:sp>
      <p:sp>
        <p:nvSpPr>
          <p:cNvPr name="TextBox 13" id="13"/>
          <p:cNvSpPr txBox="true"/>
          <p:nvPr/>
        </p:nvSpPr>
        <p:spPr>
          <a:xfrm rot="0">
            <a:off x="1513046" y="6453739"/>
            <a:ext cx="4640965" cy="2427564"/>
          </a:xfrm>
          <a:prstGeom prst="rect">
            <a:avLst/>
          </a:prstGeom>
        </p:spPr>
        <p:txBody>
          <a:bodyPr anchor="t" rtlCol="false" tIns="0" lIns="0" bIns="0" rIns="0">
            <a:spAutoFit/>
          </a:bodyPr>
          <a:lstStyle/>
          <a:p>
            <a:pPr>
              <a:lnSpc>
                <a:spcPts val="2132"/>
              </a:lnSpc>
              <a:spcBef>
                <a:spcPct val="0"/>
              </a:spcBef>
            </a:pPr>
            <a:r>
              <a:rPr lang="en-US" sz="1904">
                <a:solidFill>
                  <a:srgbClr val="FFFFFF"/>
                </a:solidFill>
                <a:latin typeface="Quicksand Bold"/>
              </a:rPr>
              <a:t>4. SMART CITIES:</a:t>
            </a:r>
          </a:p>
          <a:p>
            <a:pPr>
              <a:lnSpc>
                <a:spcPts val="2132"/>
              </a:lnSpc>
              <a:spcBef>
                <a:spcPct val="0"/>
              </a:spcBef>
            </a:pPr>
          </a:p>
          <a:p>
            <a:pPr marL="411119" indent="-205559" lvl="1">
              <a:lnSpc>
                <a:spcPts val="2132"/>
              </a:lnSpc>
              <a:buFont typeface="Arial"/>
              <a:buChar char="•"/>
            </a:pPr>
            <a:r>
              <a:rPr lang="en-US" sz="1904">
                <a:solidFill>
                  <a:srgbClr val="FFFFFF"/>
                </a:solidFill>
                <a:latin typeface="Quicksand Bold"/>
              </a:rPr>
              <a:t>MONITORING SPATIOTEMPORAL FLUX USING DIGITAL TWINS.</a:t>
            </a:r>
          </a:p>
          <a:p>
            <a:pPr marL="411119" indent="-205559" lvl="1">
              <a:lnSpc>
                <a:spcPts val="2132"/>
              </a:lnSpc>
              <a:buFont typeface="Arial"/>
              <a:buChar char="•"/>
            </a:pPr>
            <a:r>
              <a:rPr lang="en-US" sz="1904">
                <a:solidFill>
                  <a:srgbClr val="FFFFFF"/>
                </a:solidFill>
                <a:latin typeface="Quicksand Bold"/>
              </a:rPr>
              <a:t>FRAMEWORKS FOR URBAN PLANNING AND ENERGY-EFFICIENT WIND FARMS.</a:t>
            </a:r>
          </a:p>
          <a:p>
            <a:pPr marL="411119" indent="-205559" lvl="1">
              <a:lnSpc>
                <a:spcPts val="2132"/>
              </a:lnSpc>
              <a:buFont typeface="Arial"/>
              <a:buChar char="•"/>
            </a:pPr>
            <a:r>
              <a:rPr lang="en-US" sz="1904">
                <a:solidFill>
                  <a:srgbClr val="FFFFFF"/>
                </a:solidFill>
                <a:latin typeface="Quicksand Bold"/>
              </a:rPr>
              <a:t>DIGITAL TWINS FOR SMART FARMS AND TRAFFIC MANAGEMENT.</a:t>
            </a:r>
          </a:p>
        </p:txBody>
      </p:sp>
      <p:sp>
        <p:nvSpPr>
          <p:cNvPr name="TextBox 14" id="14"/>
          <p:cNvSpPr txBox="true"/>
          <p:nvPr/>
        </p:nvSpPr>
        <p:spPr>
          <a:xfrm rot="0">
            <a:off x="12523999" y="6317969"/>
            <a:ext cx="4660709" cy="2689580"/>
          </a:xfrm>
          <a:prstGeom prst="rect">
            <a:avLst/>
          </a:prstGeom>
        </p:spPr>
        <p:txBody>
          <a:bodyPr anchor="t" rtlCol="false" tIns="0" lIns="0" bIns="0" rIns="0">
            <a:spAutoFit/>
          </a:bodyPr>
          <a:lstStyle/>
          <a:p>
            <a:pPr>
              <a:lnSpc>
                <a:spcPts val="1768"/>
              </a:lnSpc>
              <a:spcBef>
                <a:spcPct val="0"/>
              </a:spcBef>
            </a:pPr>
            <a:r>
              <a:rPr lang="en-US" sz="1578">
                <a:solidFill>
                  <a:srgbClr val="FFFFFF"/>
                </a:solidFill>
                <a:latin typeface="Quicksand Bold"/>
              </a:rPr>
              <a:t>5. MANUFACTURING:</a:t>
            </a:r>
          </a:p>
          <a:p>
            <a:pPr>
              <a:lnSpc>
                <a:spcPts val="1768"/>
              </a:lnSpc>
              <a:spcBef>
                <a:spcPct val="0"/>
              </a:spcBef>
            </a:pPr>
          </a:p>
          <a:p>
            <a:pPr marL="340834" indent="-170417" lvl="1">
              <a:lnSpc>
                <a:spcPts val="1768"/>
              </a:lnSpc>
              <a:buFont typeface="Arial"/>
              <a:buChar char="•"/>
            </a:pPr>
            <a:r>
              <a:rPr lang="en-US" sz="1578">
                <a:solidFill>
                  <a:srgbClr val="FFFFFF"/>
                </a:solidFill>
                <a:latin typeface="Quicksand Bold"/>
              </a:rPr>
              <a:t>SMART MANUFACTURING REVIEWS EMPHASIZING BIG DATA.</a:t>
            </a:r>
          </a:p>
          <a:p>
            <a:pPr marL="340834" indent="-170417" lvl="1">
              <a:lnSpc>
                <a:spcPts val="1768"/>
              </a:lnSpc>
              <a:buFont typeface="Arial"/>
              <a:buChar char="•"/>
            </a:pPr>
            <a:r>
              <a:rPr lang="en-US" sz="1578">
                <a:solidFill>
                  <a:srgbClr val="FFFFFF"/>
                </a:solidFill>
                <a:latin typeface="Quicksand Bold"/>
              </a:rPr>
              <a:t>SIMULATION AND AI FOR MANUFACTURING PROCESSES.</a:t>
            </a:r>
          </a:p>
          <a:p>
            <a:pPr marL="340834" indent="-170417" lvl="1">
              <a:lnSpc>
                <a:spcPts val="1768"/>
              </a:lnSpc>
              <a:buFont typeface="Arial"/>
              <a:buChar char="•"/>
            </a:pPr>
            <a:r>
              <a:rPr lang="en-US" sz="1578">
                <a:solidFill>
                  <a:srgbClr val="FFFFFF"/>
                </a:solidFill>
                <a:latin typeface="Quicksand Bold"/>
              </a:rPr>
              <a:t>FAULT DIAGNOSIS USING DIGITAL TWINS AND AI.</a:t>
            </a:r>
          </a:p>
          <a:p>
            <a:pPr marL="340834" indent="-170417" lvl="1">
              <a:lnSpc>
                <a:spcPts val="1768"/>
              </a:lnSpc>
              <a:buFont typeface="Arial"/>
              <a:buChar char="•"/>
            </a:pPr>
            <a:r>
              <a:rPr lang="en-US" sz="1578">
                <a:solidFill>
                  <a:srgbClr val="FFFFFF"/>
                </a:solidFill>
                <a:latin typeface="Quicksand Bold"/>
              </a:rPr>
              <a:t>SYSTEM DESIGN, DEVELOPMENT, AND BLOCKCHAIN INTEGRATION.</a:t>
            </a:r>
          </a:p>
          <a:p>
            <a:pPr marL="340834" indent="-170417" lvl="1">
              <a:lnSpc>
                <a:spcPts val="1768"/>
              </a:lnSpc>
              <a:buFont typeface="Arial"/>
              <a:buChar char="•"/>
            </a:pPr>
            <a:r>
              <a:rPr lang="en-US" sz="1578">
                <a:solidFill>
                  <a:srgbClr val="FFFFFF"/>
                </a:solidFill>
                <a:latin typeface="Quicksand Bold"/>
              </a:rPr>
              <a:t>ENERGY-EFFICIENT MANUFACTURING THROUGH DIGITAL TWINS.</a:t>
            </a:r>
          </a:p>
        </p:txBody>
      </p:sp>
      <p:sp>
        <p:nvSpPr>
          <p:cNvPr name="TextBox 15" id="15"/>
          <p:cNvSpPr txBox="true"/>
          <p:nvPr/>
        </p:nvSpPr>
        <p:spPr>
          <a:xfrm rot="0">
            <a:off x="6976442" y="9061403"/>
            <a:ext cx="4743896" cy="454838"/>
          </a:xfrm>
          <a:prstGeom prst="rect">
            <a:avLst/>
          </a:prstGeom>
        </p:spPr>
        <p:txBody>
          <a:bodyPr anchor="t" rtlCol="false" tIns="0" lIns="0" bIns="0" rIns="0">
            <a:spAutoFit/>
          </a:bodyPr>
          <a:lstStyle/>
          <a:p>
            <a:pPr algn="ctr">
              <a:lnSpc>
                <a:spcPts val="1839"/>
              </a:lnSpc>
              <a:spcBef>
                <a:spcPct val="0"/>
              </a:spcBef>
            </a:pPr>
            <a:r>
              <a:rPr lang="en-US" sz="1642">
                <a:solidFill>
                  <a:srgbClr val="FFFFFF"/>
                </a:solidFill>
                <a:latin typeface="Quicksand Bold"/>
              </a:rPr>
              <a:t>PERCENTAGE SHARE OF </a:t>
            </a:r>
          </a:p>
          <a:p>
            <a:pPr algn="ctr">
              <a:lnSpc>
                <a:spcPts val="1839"/>
              </a:lnSpc>
              <a:spcBef>
                <a:spcPct val="0"/>
              </a:spcBef>
            </a:pPr>
            <a:r>
              <a:rPr lang="en-US" sz="1642">
                <a:solidFill>
                  <a:srgbClr val="FFFFFF"/>
                </a:solidFill>
                <a:latin typeface="Quicksand Bold"/>
              </a:rPr>
              <a:t>RESEARCH AREAS IN THE ANALYSIS OF PAPERS.</a:t>
            </a:r>
          </a:p>
        </p:txBody>
      </p:sp>
      <p:grpSp>
        <p:nvGrpSpPr>
          <p:cNvPr name="Group 16" id="16"/>
          <p:cNvGrpSpPr/>
          <p:nvPr/>
        </p:nvGrpSpPr>
        <p:grpSpPr>
          <a:xfrm rot="0">
            <a:off x="17335393" y="0"/>
            <a:ext cx="853700" cy="8537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4059"/>
                </a:lnSpc>
              </a:pPr>
              <a:r>
                <a:rPr lang="en-US" sz="2899">
                  <a:solidFill>
                    <a:srgbClr val="000000"/>
                  </a:solidFill>
                  <a:latin typeface="Open Sans Bold"/>
                </a:rPr>
                <a:t>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0512056" y="6003007"/>
            <a:ext cx="5646753" cy="3931826"/>
            <a:chOff x="0" y="0"/>
            <a:chExt cx="1556086" cy="1083501"/>
          </a:xfrm>
        </p:grpSpPr>
        <p:sp>
          <p:nvSpPr>
            <p:cNvPr name="Freeform 4" id="4"/>
            <p:cNvSpPr/>
            <p:nvPr/>
          </p:nvSpPr>
          <p:spPr>
            <a:xfrm flipH="false" flipV="false" rot="0">
              <a:off x="0" y="0"/>
              <a:ext cx="1556086" cy="1083501"/>
            </a:xfrm>
            <a:custGeom>
              <a:avLst/>
              <a:gdLst/>
              <a:ahLst/>
              <a:cxnLst/>
              <a:rect r="r" b="b" t="t" l="l"/>
              <a:pathLst>
                <a:path h="1083501" w="1556086">
                  <a:moveTo>
                    <a:pt x="15081" y="0"/>
                  </a:moveTo>
                  <a:lnTo>
                    <a:pt x="1541005" y="0"/>
                  </a:lnTo>
                  <a:cubicBezTo>
                    <a:pt x="1545005" y="0"/>
                    <a:pt x="1548841" y="1589"/>
                    <a:pt x="1551669" y="4417"/>
                  </a:cubicBezTo>
                  <a:cubicBezTo>
                    <a:pt x="1554497" y="7246"/>
                    <a:pt x="1556086" y="11082"/>
                    <a:pt x="1556086" y="15081"/>
                  </a:cubicBezTo>
                  <a:lnTo>
                    <a:pt x="1556086" y="1068419"/>
                  </a:lnTo>
                  <a:cubicBezTo>
                    <a:pt x="1556086" y="1072419"/>
                    <a:pt x="1554497" y="1076255"/>
                    <a:pt x="1551669" y="1079083"/>
                  </a:cubicBezTo>
                  <a:cubicBezTo>
                    <a:pt x="1548841" y="1081912"/>
                    <a:pt x="1545005" y="1083501"/>
                    <a:pt x="1541005" y="1083501"/>
                  </a:cubicBezTo>
                  <a:lnTo>
                    <a:pt x="15081" y="1083501"/>
                  </a:lnTo>
                  <a:cubicBezTo>
                    <a:pt x="11082" y="1083501"/>
                    <a:pt x="7246" y="1081912"/>
                    <a:pt x="4417" y="1079083"/>
                  </a:cubicBezTo>
                  <a:cubicBezTo>
                    <a:pt x="1589" y="1076255"/>
                    <a:pt x="0" y="1072419"/>
                    <a:pt x="0" y="1068419"/>
                  </a:cubicBezTo>
                  <a:lnTo>
                    <a:pt x="0" y="15081"/>
                  </a:lnTo>
                  <a:cubicBezTo>
                    <a:pt x="0" y="11082"/>
                    <a:pt x="1589" y="7246"/>
                    <a:pt x="4417" y="4417"/>
                  </a:cubicBezTo>
                  <a:cubicBezTo>
                    <a:pt x="7246" y="1589"/>
                    <a:pt x="11082" y="0"/>
                    <a:pt x="15081" y="0"/>
                  </a:cubicBezTo>
                  <a:close/>
                </a:path>
              </a:pathLst>
            </a:custGeom>
            <a:solidFill>
              <a:srgbClr val="FFFFFF"/>
            </a:solidFill>
            <a:ln w="19050" cap="sq">
              <a:solidFill>
                <a:srgbClr val="000000"/>
              </a:solidFill>
              <a:prstDash val="solid"/>
              <a:miter/>
            </a:ln>
          </p:spPr>
        </p:sp>
        <p:sp>
          <p:nvSpPr>
            <p:cNvPr name="TextBox 5" id="5"/>
            <p:cNvSpPr txBox="true"/>
            <p:nvPr/>
          </p:nvSpPr>
          <p:spPr>
            <a:xfrm>
              <a:off x="0" y="-38100"/>
              <a:ext cx="1556086" cy="112160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 id="6"/>
          <p:cNvSpPr txBox="true"/>
          <p:nvPr/>
        </p:nvSpPr>
        <p:spPr>
          <a:xfrm rot="0">
            <a:off x="2471682" y="425783"/>
            <a:ext cx="12886708" cy="1888490"/>
          </a:xfrm>
          <a:prstGeom prst="rect">
            <a:avLst/>
          </a:prstGeom>
        </p:spPr>
        <p:txBody>
          <a:bodyPr anchor="t" rtlCol="false" tIns="0" lIns="0" bIns="0" rIns="0">
            <a:spAutoFit/>
          </a:bodyPr>
          <a:lstStyle/>
          <a:p>
            <a:pPr algn="ctr">
              <a:lnSpc>
                <a:spcPts val="7359"/>
              </a:lnSpc>
            </a:pPr>
            <a:r>
              <a:rPr lang="en-US" sz="6399">
                <a:solidFill>
                  <a:srgbClr val="FFFFFF"/>
                </a:solidFill>
                <a:latin typeface="Quicksand Bold"/>
              </a:rPr>
              <a:t>Open Research Questions and Challenges in Digital Twins:</a:t>
            </a:r>
          </a:p>
        </p:txBody>
      </p:sp>
      <p:sp>
        <p:nvSpPr>
          <p:cNvPr name="TextBox 7" id="7"/>
          <p:cNvSpPr txBox="true"/>
          <p:nvPr/>
        </p:nvSpPr>
        <p:spPr>
          <a:xfrm rot="0">
            <a:off x="10586312" y="6455735"/>
            <a:ext cx="5498240" cy="2802565"/>
          </a:xfrm>
          <a:prstGeom prst="rect">
            <a:avLst/>
          </a:prstGeom>
        </p:spPr>
        <p:txBody>
          <a:bodyPr anchor="t" rtlCol="false" tIns="0" lIns="0" bIns="0" rIns="0">
            <a:spAutoFit/>
          </a:bodyPr>
          <a:lstStyle/>
          <a:p>
            <a:pPr algn="ctr">
              <a:lnSpc>
                <a:spcPts val="2519"/>
              </a:lnSpc>
            </a:pPr>
            <a:r>
              <a:rPr lang="en-US" sz="1799" u="sng">
                <a:solidFill>
                  <a:srgbClr val="000000"/>
                </a:solidFill>
                <a:latin typeface="Quicksand Medium"/>
              </a:rPr>
              <a:t>E. Challenges to Open Research:</a:t>
            </a:r>
          </a:p>
          <a:p>
            <a:pPr algn="ctr">
              <a:lnSpc>
                <a:spcPts val="2519"/>
              </a:lnSpc>
            </a:pPr>
          </a:p>
          <a:p>
            <a:pPr algn="ctr" marL="388512" indent="-194256" lvl="1">
              <a:lnSpc>
                <a:spcPts val="2519"/>
              </a:lnSpc>
              <a:buFont typeface="Arial"/>
              <a:buChar char="•"/>
            </a:pPr>
            <a:r>
              <a:rPr lang="en-US" sz="1799">
                <a:solidFill>
                  <a:srgbClr val="000000"/>
                </a:solidFill>
                <a:latin typeface="Quicksand Medium"/>
              </a:rPr>
              <a:t>Multidisciplinarity in Design and Development.</a:t>
            </a:r>
          </a:p>
          <a:p>
            <a:pPr algn="ctr" marL="388512" indent="-194256" lvl="1">
              <a:lnSpc>
                <a:spcPts val="2519"/>
              </a:lnSpc>
              <a:buFont typeface="Arial"/>
              <a:buChar char="•"/>
            </a:pPr>
            <a:r>
              <a:rPr lang="en-US" sz="1799">
                <a:solidFill>
                  <a:srgbClr val="000000"/>
                </a:solidFill>
                <a:latin typeface="Quicksand Medium"/>
              </a:rPr>
              <a:t>Lack of Standardization Hindering Progress.</a:t>
            </a:r>
          </a:p>
          <a:p>
            <a:pPr algn="ctr" marL="388512" indent="-194256" lvl="1">
              <a:lnSpc>
                <a:spcPts val="2519"/>
              </a:lnSpc>
              <a:buFont typeface="Arial"/>
              <a:buChar char="•"/>
            </a:pPr>
            <a:r>
              <a:rPr lang="en-US" sz="1799">
                <a:solidFill>
                  <a:srgbClr val="000000"/>
                </a:solidFill>
                <a:latin typeface="Quicksand Medium"/>
              </a:rPr>
              <a:t>Global Advancements Leading to Varying Growth Rates.</a:t>
            </a:r>
          </a:p>
          <a:p>
            <a:pPr algn="ctr" marL="388512" indent="-194256" lvl="1">
              <a:lnSpc>
                <a:spcPts val="2519"/>
              </a:lnSpc>
              <a:buFont typeface="Arial"/>
              <a:buChar char="•"/>
            </a:pPr>
            <a:r>
              <a:rPr lang="en-US" sz="1799">
                <a:solidFill>
                  <a:srgbClr val="000000"/>
                </a:solidFill>
                <a:latin typeface="Quicksand Medium"/>
              </a:rPr>
              <a:t>Connectivity and Data Exchange Challenges.</a:t>
            </a:r>
          </a:p>
          <a:p>
            <a:pPr algn="ctr" marL="388512" indent="-194256" lvl="1">
              <a:lnSpc>
                <a:spcPts val="2519"/>
              </a:lnSpc>
              <a:buFont typeface="Arial"/>
              <a:buChar char="•"/>
            </a:pPr>
            <a:r>
              <a:rPr lang="en-US" sz="1799">
                <a:solidFill>
                  <a:srgbClr val="000000"/>
                </a:solidFill>
                <a:latin typeface="Quicksand Medium"/>
              </a:rPr>
              <a:t>Security Risks with Accelerated Growth.</a:t>
            </a:r>
          </a:p>
          <a:p>
            <a:pPr algn="ctr">
              <a:lnSpc>
                <a:spcPts val="2519"/>
              </a:lnSpc>
              <a:spcBef>
                <a:spcPct val="0"/>
              </a:spcBef>
            </a:pPr>
          </a:p>
        </p:txBody>
      </p:sp>
      <p:grpSp>
        <p:nvGrpSpPr>
          <p:cNvPr name="Group 8" id="8"/>
          <p:cNvGrpSpPr/>
          <p:nvPr/>
        </p:nvGrpSpPr>
        <p:grpSpPr>
          <a:xfrm rot="0">
            <a:off x="3251142" y="6003007"/>
            <a:ext cx="5892858" cy="4049456"/>
            <a:chOff x="0" y="0"/>
            <a:chExt cx="1623906" cy="1115916"/>
          </a:xfrm>
        </p:grpSpPr>
        <p:sp>
          <p:nvSpPr>
            <p:cNvPr name="Freeform 9" id="9"/>
            <p:cNvSpPr/>
            <p:nvPr/>
          </p:nvSpPr>
          <p:spPr>
            <a:xfrm flipH="false" flipV="false" rot="0">
              <a:off x="0" y="0"/>
              <a:ext cx="1623906" cy="1115916"/>
            </a:xfrm>
            <a:custGeom>
              <a:avLst/>
              <a:gdLst/>
              <a:ahLst/>
              <a:cxnLst/>
              <a:rect r="r" b="b" t="t" l="l"/>
              <a:pathLst>
                <a:path h="1115916" w="1623906">
                  <a:moveTo>
                    <a:pt x="14452" y="0"/>
                  </a:moveTo>
                  <a:lnTo>
                    <a:pt x="1609454" y="0"/>
                  </a:lnTo>
                  <a:cubicBezTo>
                    <a:pt x="1613287" y="0"/>
                    <a:pt x="1616963" y="1523"/>
                    <a:pt x="1619673" y="4233"/>
                  </a:cubicBezTo>
                  <a:cubicBezTo>
                    <a:pt x="1622383" y="6943"/>
                    <a:pt x="1623906" y="10619"/>
                    <a:pt x="1623906" y="14452"/>
                  </a:cubicBezTo>
                  <a:lnTo>
                    <a:pt x="1623906" y="1101464"/>
                  </a:lnTo>
                  <a:cubicBezTo>
                    <a:pt x="1623906" y="1105297"/>
                    <a:pt x="1622383" y="1108973"/>
                    <a:pt x="1619673" y="1111683"/>
                  </a:cubicBezTo>
                  <a:cubicBezTo>
                    <a:pt x="1616963" y="1114393"/>
                    <a:pt x="1613287" y="1115916"/>
                    <a:pt x="1609454" y="1115916"/>
                  </a:cubicBezTo>
                  <a:lnTo>
                    <a:pt x="14452" y="1115916"/>
                  </a:lnTo>
                  <a:cubicBezTo>
                    <a:pt x="10619" y="1115916"/>
                    <a:pt x="6943" y="1114393"/>
                    <a:pt x="4233" y="1111683"/>
                  </a:cubicBezTo>
                  <a:cubicBezTo>
                    <a:pt x="1523" y="1108973"/>
                    <a:pt x="0" y="1105297"/>
                    <a:pt x="0" y="1101464"/>
                  </a:cubicBezTo>
                  <a:lnTo>
                    <a:pt x="0" y="14452"/>
                  </a:lnTo>
                  <a:cubicBezTo>
                    <a:pt x="0" y="10619"/>
                    <a:pt x="1523" y="6943"/>
                    <a:pt x="4233" y="4233"/>
                  </a:cubicBezTo>
                  <a:cubicBezTo>
                    <a:pt x="6943" y="1523"/>
                    <a:pt x="10619" y="0"/>
                    <a:pt x="14452" y="0"/>
                  </a:cubicBezTo>
                  <a:close/>
                </a:path>
              </a:pathLst>
            </a:custGeom>
            <a:solidFill>
              <a:srgbClr val="FFFFFF"/>
            </a:solidFill>
            <a:ln w="19050" cap="sq">
              <a:solidFill>
                <a:srgbClr val="000000"/>
              </a:solidFill>
              <a:prstDash val="solid"/>
              <a:miter/>
            </a:ln>
          </p:spPr>
        </p:sp>
        <p:sp>
          <p:nvSpPr>
            <p:cNvPr name="TextBox 10" id="10"/>
            <p:cNvSpPr txBox="true"/>
            <p:nvPr/>
          </p:nvSpPr>
          <p:spPr>
            <a:xfrm>
              <a:off x="0" y="-38100"/>
              <a:ext cx="1623906" cy="115401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1457328" y="2575182"/>
            <a:ext cx="5686499" cy="2980150"/>
            <a:chOff x="0" y="0"/>
            <a:chExt cx="1567039" cy="821245"/>
          </a:xfrm>
        </p:grpSpPr>
        <p:sp>
          <p:nvSpPr>
            <p:cNvPr name="Freeform 12" id="12"/>
            <p:cNvSpPr/>
            <p:nvPr/>
          </p:nvSpPr>
          <p:spPr>
            <a:xfrm flipH="false" flipV="false" rot="0">
              <a:off x="0" y="0"/>
              <a:ext cx="1567039" cy="821246"/>
            </a:xfrm>
            <a:custGeom>
              <a:avLst/>
              <a:gdLst/>
              <a:ahLst/>
              <a:cxnLst/>
              <a:rect r="r" b="b" t="t" l="l"/>
              <a:pathLst>
                <a:path h="821246" w="1567039">
                  <a:moveTo>
                    <a:pt x="14976" y="0"/>
                  </a:moveTo>
                  <a:lnTo>
                    <a:pt x="1552063" y="0"/>
                  </a:lnTo>
                  <a:cubicBezTo>
                    <a:pt x="1556035" y="0"/>
                    <a:pt x="1559844" y="1578"/>
                    <a:pt x="1562653" y="4386"/>
                  </a:cubicBezTo>
                  <a:cubicBezTo>
                    <a:pt x="1565461" y="7195"/>
                    <a:pt x="1567039" y="11004"/>
                    <a:pt x="1567039" y="14976"/>
                  </a:cubicBezTo>
                  <a:lnTo>
                    <a:pt x="1567039" y="806269"/>
                  </a:lnTo>
                  <a:cubicBezTo>
                    <a:pt x="1567039" y="810241"/>
                    <a:pt x="1565461" y="814051"/>
                    <a:pt x="1562653" y="816859"/>
                  </a:cubicBezTo>
                  <a:cubicBezTo>
                    <a:pt x="1559844" y="819668"/>
                    <a:pt x="1556035" y="821246"/>
                    <a:pt x="1552063" y="821246"/>
                  </a:cubicBezTo>
                  <a:lnTo>
                    <a:pt x="14976" y="821246"/>
                  </a:lnTo>
                  <a:cubicBezTo>
                    <a:pt x="11004" y="821246"/>
                    <a:pt x="7195" y="819668"/>
                    <a:pt x="4386" y="816859"/>
                  </a:cubicBezTo>
                  <a:cubicBezTo>
                    <a:pt x="1578" y="814051"/>
                    <a:pt x="0" y="810241"/>
                    <a:pt x="0" y="806269"/>
                  </a:cubicBezTo>
                  <a:lnTo>
                    <a:pt x="0" y="14976"/>
                  </a:lnTo>
                  <a:cubicBezTo>
                    <a:pt x="0" y="11004"/>
                    <a:pt x="1578" y="7195"/>
                    <a:pt x="4386" y="4386"/>
                  </a:cubicBezTo>
                  <a:cubicBezTo>
                    <a:pt x="7195" y="1578"/>
                    <a:pt x="11004" y="0"/>
                    <a:pt x="14976" y="0"/>
                  </a:cubicBezTo>
                  <a:close/>
                </a:path>
              </a:pathLst>
            </a:custGeom>
            <a:solidFill>
              <a:srgbClr val="FFFFFF"/>
            </a:solidFill>
            <a:ln w="19050" cap="sq">
              <a:solidFill>
                <a:srgbClr val="000000"/>
              </a:solidFill>
              <a:prstDash val="solid"/>
              <a:miter/>
            </a:ln>
          </p:spPr>
        </p:sp>
        <p:sp>
          <p:nvSpPr>
            <p:cNvPr name="TextBox 13" id="13"/>
            <p:cNvSpPr txBox="true"/>
            <p:nvPr/>
          </p:nvSpPr>
          <p:spPr>
            <a:xfrm>
              <a:off x="0" y="-38100"/>
              <a:ext cx="1567039" cy="85934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5814902" y="2575182"/>
            <a:ext cx="5242376" cy="2980150"/>
            <a:chOff x="0" y="0"/>
            <a:chExt cx="1444651" cy="821245"/>
          </a:xfrm>
        </p:grpSpPr>
        <p:sp>
          <p:nvSpPr>
            <p:cNvPr name="Freeform 15" id="15"/>
            <p:cNvSpPr/>
            <p:nvPr/>
          </p:nvSpPr>
          <p:spPr>
            <a:xfrm flipH="false" flipV="false" rot="0">
              <a:off x="0" y="0"/>
              <a:ext cx="1444651" cy="821246"/>
            </a:xfrm>
            <a:custGeom>
              <a:avLst/>
              <a:gdLst/>
              <a:ahLst/>
              <a:cxnLst/>
              <a:rect r="r" b="b" t="t" l="l"/>
              <a:pathLst>
                <a:path h="821246" w="1444651">
                  <a:moveTo>
                    <a:pt x="16245" y="0"/>
                  </a:moveTo>
                  <a:lnTo>
                    <a:pt x="1428407" y="0"/>
                  </a:lnTo>
                  <a:cubicBezTo>
                    <a:pt x="1437378" y="0"/>
                    <a:pt x="1444651" y="7273"/>
                    <a:pt x="1444651" y="16245"/>
                  </a:cubicBezTo>
                  <a:lnTo>
                    <a:pt x="1444651" y="805001"/>
                  </a:lnTo>
                  <a:cubicBezTo>
                    <a:pt x="1444651" y="813973"/>
                    <a:pt x="1437378" y="821246"/>
                    <a:pt x="1428407" y="821246"/>
                  </a:cubicBezTo>
                  <a:lnTo>
                    <a:pt x="16245" y="821246"/>
                  </a:lnTo>
                  <a:cubicBezTo>
                    <a:pt x="7273" y="821246"/>
                    <a:pt x="0" y="813973"/>
                    <a:pt x="0" y="805001"/>
                  </a:cubicBezTo>
                  <a:lnTo>
                    <a:pt x="0" y="16245"/>
                  </a:lnTo>
                  <a:cubicBezTo>
                    <a:pt x="0" y="7273"/>
                    <a:pt x="7273" y="0"/>
                    <a:pt x="16245" y="0"/>
                  </a:cubicBezTo>
                  <a:close/>
                </a:path>
              </a:pathLst>
            </a:custGeom>
            <a:solidFill>
              <a:srgbClr val="FFFFFF"/>
            </a:solidFill>
            <a:ln w="19050" cap="sq">
              <a:solidFill>
                <a:srgbClr val="000000"/>
              </a:solidFill>
              <a:prstDash val="solid"/>
              <a:miter/>
            </a:ln>
          </p:spPr>
        </p:sp>
        <p:sp>
          <p:nvSpPr>
            <p:cNvPr name="TextBox 16" id="16"/>
            <p:cNvSpPr txBox="true"/>
            <p:nvPr/>
          </p:nvSpPr>
          <p:spPr>
            <a:xfrm>
              <a:off x="0" y="-38100"/>
              <a:ext cx="1444651" cy="85934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252109" y="2575182"/>
            <a:ext cx="5165725" cy="2980150"/>
            <a:chOff x="0" y="0"/>
            <a:chExt cx="1423528" cy="821245"/>
          </a:xfrm>
        </p:grpSpPr>
        <p:sp>
          <p:nvSpPr>
            <p:cNvPr name="Freeform 18" id="18"/>
            <p:cNvSpPr/>
            <p:nvPr/>
          </p:nvSpPr>
          <p:spPr>
            <a:xfrm flipH="false" flipV="false" rot="0">
              <a:off x="0" y="0"/>
              <a:ext cx="1423528" cy="821246"/>
            </a:xfrm>
            <a:custGeom>
              <a:avLst/>
              <a:gdLst/>
              <a:ahLst/>
              <a:cxnLst/>
              <a:rect r="r" b="b" t="t" l="l"/>
              <a:pathLst>
                <a:path h="821246" w="1423528">
                  <a:moveTo>
                    <a:pt x="16486" y="0"/>
                  </a:moveTo>
                  <a:lnTo>
                    <a:pt x="1407043" y="0"/>
                  </a:lnTo>
                  <a:cubicBezTo>
                    <a:pt x="1411415" y="0"/>
                    <a:pt x="1415608" y="1737"/>
                    <a:pt x="1418700" y="4829"/>
                  </a:cubicBezTo>
                  <a:cubicBezTo>
                    <a:pt x="1421791" y="7920"/>
                    <a:pt x="1423528" y="12113"/>
                    <a:pt x="1423528" y="16486"/>
                  </a:cubicBezTo>
                  <a:lnTo>
                    <a:pt x="1423528" y="804760"/>
                  </a:lnTo>
                  <a:cubicBezTo>
                    <a:pt x="1423528" y="809132"/>
                    <a:pt x="1421791" y="813325"/>
                    <a:pt x="1418700" y="816417"/>
                  </a:cubicBezTo>
                  <a:cubicBezTo>
                    <a:pt x="1415608" y="819509"/>
                    <a:pt x="1411415" y="821246"/>
                    <a:pt x="1407043" y="821246"/>
                  </a:cubicBezTo>
                  <a:lnTo>
                    <a:pt x="16486" y="821246"/>
                  </a:lnTo>
                  <a:cubicBezTo>
                    <a:pt x="7381" y="821246"/>
                    <a:pt x="0" y="813865"/>
                    <a:pt x="0" y="804760"/>
                  </a:cubicBezTo>
                  <a:lnTo>
                    <a:pt x="0" y="16486"/>
                  </a:lnTo>
                  <a:cubicBezTo>
                    <a:pt x="0" y="12113"/>
                    <a:pt x="1737" y="7920"/>
                    <a:pt x="4829" y="4829"/>
                  </a:cubicBezTo>
                  <a:cubicBezTo>
                    <a:pt x="7920" y="1737"/>
                    <a:pt x="12113" y="0"/>
                    <a:pt x="16486" y="0"/>
                  </a:cubicBezTo>
                  <a:close/>
                </a:path>
              </a:pathLst>
            </a:custGeom>
            <a:solidFill>
              <a:srgbClr val="FFFFFF"/>
            </a:solidFill>
            <a:ln w="19050" cap="sq">
              <a:solidFill>
                <a:srgbClr val="000000"/>
              </a:solidFill>
              <a:prstDash val="solid"/>
              <a:miter/>
            </a:ln>
          </p:spPr>
        </p:sp>
        <p:sp>
          <p:nvSpPr>
            <p:cNvPr name="TextBox 19" id="19"/>
            <p:cNvSpPr txBox="true"/>
            <p:nvPr/>
          </p:nvSpPr>
          <p:spPr>
            <a:xfrm>
              <a:off x="0" y="-38100"/>
              <a:ext cx="1423528" cy="85934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0" id="20"/>
          <p:cNvSpPr txBox="true"/>
          <p:nvPr/>
        </p:nvSpPr>
        <p:spPr>
          <a:xfrm rot="0">
            <a:off x="3487199" y="6288757"/>
            <a:ext cx="5427837" cy="3657652"/>
          </a:xfrm>
          <a:prstGeom prst="rect">
            <a:avLst/>
          </a:prstGeom>
        </p:spPr>
        <p:txBody>
          <a:bodyPr anchor="t" rtlCol="false" tIns="0" lIns="0" bIns="0" rIns="0">
            <a:spAutoFit/>
          </a:bodyPr>
          <a:lstStyle/>
          <a:p>
            <a:pPr algn="ctr">
              <a:lnSpc>
                <a:spcPts val="2236"/>
              </a:lnSpc>
            </a:pPr>
            <a:r>
              <a:rPr lang="en-US" sz="1597" u="sng">
                <a:solidFill>
                  <a:srgbClr val="000000"/>
                </a:solidFill>
                <a:latin typeface="Quicksand Medium"/>
              </a:rPr>
              <a:t>D. Common Needs and Specific Findings</a:t>
            </a:r>
            <a:r>
              <a:rPr lang="en-US" sz="1597">
                <a:solidFill>
                  <a:srgbClr val="000000"/>
                </a:solidFill>
                <a:latin typeface="Quicksand Medium"/>
              </a:rPr>
              <a:t>:</a:t>
            </a:r>
          </a:p>
          <a:p>
            <a:pPr algn="ctr">
              <a:lnSpc>
                <a:spcPts val="2236"/>
              </a:lnSpc>
            </a:pPr>
          </a:p>
          <a:p>
            <a:pPr algn="ctr" marL="344890" indent="-172445" lvl="1">
              <a:lnSpc>
                <a:spcPts val="2236"/>
              </a:lnSpc>
              <a:buFont typeface="Arial"/>
              <a:buChar char="•"/>
            </a:pPr>
            <a:r>
              <a:rPr lang="en-US" sz="1597">
                <a:solidFill>
                  <a:srgbClr val="000000"/>
                </a:solidFill>
                <a:latin typeface="Quicksand Medium"/>
              </a:rPr>
              <a:t>Lack of Unified Models and Generic Architectures.</a:t>
            </a:r>
          </a:p>
          <a:p>
            <a:pPr algn="ctr" marL="344890" indent="-172445" lvl="1">
              <a:lnSpc>
                <a:spcPts val="2236"/>
              </a:lnSpc>
              <a:buFont typeface="Arial"/>
              <a:buChar char="•"/>
            </a:pPr>
            <a:r>
              <a:rPr lang="en-US" sz="1597">
                <a:solidFill>
                  <a:srgbClr val="000000"/>
                </a:solidFill>
                <a:latin typeface="Quicksand Medium"/>
              </a:rPr>
              <a:t>Handling Heterogeneous Systems in Digital Twin Environments.</a:t>
            </a:r>
          </a:p>
          <a:p>
            <a:pPr algn="ctr" marL="344890" indent="-172445" lvl="1">
              <a:lnSpc>
                <a:spcPts val="2236"/>
              </a:lnSpc>
              <a:buFont typeface="Arial"/>
              <a:buChar char="•"/>
            </a:pPr>
            <a:r>
              <a:rPr lang="en-US" sz="1597">
                <a:solidFill>
                  <a:srgbClr val="000000"/>
                </a:solidFill>
                <a:latin typeface="Quicksand Medium"/>
              </a:rPr>
              <a:t>Evaluating the Impact of AI on Digital Twins.</a:t>
            </a:r>
          </a:p>
          <a:p>
            <a:pPr algn="ctr" marL="344890" indent="-172445" lvl="1">
              <a:lnSpc>
                <a:spcPts val="2236"/>
              </a:lnSpc>
              <a:buFont typeface="Arial"/>
              <a:buChar char="•"/>
            </a:pPr>
            <a:r>
              <a:rPr lang="en-US" sz="1597">
                <a:solidFill>
                  <a:srgbClr val="000000"/>
                </a:solidFill>
                <a:latin typeface="Quicksand Medium"/>
              </a:rPr>
              <a:t>Security Challenges and Opportunities with Blockchain.</a:t>
            </a:r>
          </a:p>
          <a:p>
            <a:pPr algn="ctr" marL="344890" indent="-172445" lvl="1">
              <a:lnSpc>
                <a:spcPts val="2236"/>
              </a:lnSpc>
              <a:buFont typeface="Arial"/>
              <a:buChar char="•"/>
            </a:pPr>
            <a:r>
              <a:rPr lang="en-US" sz="1597">
                <a:solidFill>
                  <a:srgbClr val="000000"/>
                </a:solidFill>
                <a:latin typeface="Quicksand Medium"/>
              </a:rPr>
              <a:t>Ensuring Seamless Data Exchange for Small to Large Systems.</a:t>
            </a:r>
          </a:p>
          <a:p>
            <a:pPr algn="ctr" marL="344890" indent="-172445" lvl="1">
              <a:lnSpc>
                <a:spcPts val="2236"/>
              </a:lnSpc>
              <a:buFont typeface="Arial"/>
              <a:buChar char="•"/>
            </a:pPr>
            <a:r>
              <a:rPr lang="en-US" sz="1597">
                <a:solidFill>
                  <a:srgbClr val="000000"/>
                </a:solidFill>
                <a:latin typeface="Quicksand Medium"/>
              </a:rPr>
              <a:t>Retrofitting Sensors for Accurate IoT Data Exchange.</a:t>
            </a:r>
          </a:p>
          <a:p>
            <a:pPr algn="ctr">
              <a:lnSpc>
                <a:spcPts val="2236"/>
              </a:lnSpc>
              <a:spcBef>
                <a:spcPct val="0"/>
              </a:spcBef>
            </a:pPr>
          </a:p>
        </p:txBody>
      </p:sp>
      <p:sp>
        <p:nvSpPr>
          <p:cNvPr name="TextBox 21" id="21"/>
          <p:cNvSpPr txBox="true"/>
          <p:nvPr/>
        </p:nvSpPr>
        <p:spPr>
          <a:xfrm rot="0">
            <a:off x="11657353" y="2946021"/>
            <a:ext cx="5374738" cy="2155114"/>
          </a:xfrm>
          <a:prstGeom prst="rect">
            <a:avLst/>
          </a:prstGeom>
        </p:spPr>
        <p:txBody>
          <a:bodyPr anchor="t" rtlCol="false" tIns="0" lIns="0" bIns="0" rIns="0">
            <a:spAutoFit/>
          </a:bodyPr>
          <a:lstStyle/>
          <a:p>
            <a:pPr algn="ctr">
              <a:lnSpc>
                <a:spcPts val="2196"/>
              </a:lnSpc>
            </a:pPr>
            <a:r>
              <a:rPr lang="en-US" sz="1568" u="sng">
                <a:solidFill>
                  <a:srgbClr val="000000"/>
                </a:solidFill>
                <a:latin typeface="Quicksand Medium"/>
              </a:rPr>
              <a:t>C. Digital Twin in Smart Cities:</a:t>
            </a:r>
          </a:p>
          <a:p>
            <a:pPr algn="ctr">
              <a:lnSpc>
                <a:spcPts val="2196"/>
              </a:lnSpc>
            </a:pPr>
          </a:p>
          <a:p>
            <a:pPr algn="ctr" marL="338733" indent="-169366" lvl="1">
              <a:lnSpc>
                <a:spcPts val="2196"/>
              </a:lnSpc>
              <a:buFont typeface="Arial"/>
              <a:buChar char="•"/>
            </a:pPr>
            <a:r>
              <a:rPr lang="en-US" sz="1568">
                <a:solidFill>
                  <a:srgbClr val="000000"/>
                </a:solidFill>
                <a:latin typeface="Quicksand Medium"/>
              </a:rPr>
              <a:t>Standardization of Digital Twins for Smart Cities.</a:t>
            </a:r>
          </a:p>
          <a:p>
            <a:pPr algn="ctr" marL="338733" indent="-169366" lvl="1">
              <a:lnSpc>
                <a:spcPts val="2196"/>
              </a:lnSpc>
              <a:buFont typeface="Arial"/>
              <a:buChar char="•"/>
            </a:pPr>
            <a:r>
              <a:rPr lang="en-US" sz="1568">
                <a:solidFill>
                  <a:srgbClr val="000000"/>
                </a:solidFill>
                <a:latin typeface="Quicksand Medium"/>
              </a:rPr>
              <a:t>Data Fusion Challenges for Physical and Virtual Interchange.</a:t>
            </a:r>
          </a:p>
          <a:p>
            <a:pPr algn="ctr" marL="338733" indent="-169366" lvl="1">
              <a:lnSpc>
                <a:spcPts val="2196"/>
              </a:lnSpc>
              <a:buFont typeface="Arial"/>
              <a:buChar char="•"/>
            </a:pPr>
            <a:r>
              <a:rPr lang="en-US" sz="1568">
                <a:solidFill>
                  <a:srgbClr val="000000"/>
                </a:solidFill>
                <a:latin typeface="Quicksand Medium"/>
              </a:rPr>
              <a:t>Development of Generic Models for Smart Cities.</a:t>
            </a:r>
          </a:p>
          <a:p>
            <a:pPr algn="ctr" marL="338733" indent="-169366" lvl="1">
              <a:lnSpc>
                <a:spcPts val="2196"/>
              </a:lnSpc>
              <a:buFont typeface="Arial"/>
              <a:buChar char="•"/>
            </a:pPr>
            <a:r>
              <a:rPr lang="en-US" sz="1568">
                <a:solidFill>
                  <a:srgbClr val="000000"/>
                </a:solidFill>
                <a:latin typeface="Quicksand Medium"/>
              </a:rPr>
              <a:t>Integration of Digital Twins with Local Infrastructure.</a:t>
            </a:r>
          </a:p>
          <a:p>
            <a:pPr algn="ctr">
              <a:lnSpc>
                <a:spcPts val="2196"/>
              </a:lnSpc>
              <a:spcBef>
                <a:spcPct val="0"/>
              </a:spcBef>
            </a:pPr>
          </a:p>
        </p:txBody>
      </p:sp>
      <p:sp>
        <p:nvSpPr>
          <p:cNvPr name="TextBox 22" id="22"/>
          <p:cNvSpPr txBox="true"/>
          <p:nvPr/>
        </p:nvSpPr>
        <p:spPr>
          <a:xfrm rot="0">
            <a:off x="5732405" y="2331581"/>
            <a:ext cx="5410351" cy="3223750"/>
          </a:xfrm>
          <a:prstGeom prst="rect">
            <a:avLst/>
          </a:prstGeom>
        </p:spPr>
        <p:txBody>
          <a:bodyPr anchor="t" rtlCol="false" tIns="0" lIns="0" bIns="0" rIns="0">
            <a:spAutoFit/>
          </a:bodyPr>
          <a:lstStyle/>
          <a:p>
            <a:pPr algn="ctr">
              <a:lnSpc>
                <a:spcPts val="2394"/>
              </a:lnSpc>
              <a:spcBef>
                <a:spcPct val="0"/>
              </a:spcBef>
            </a:pPr>
          </a:p>
          <a:p>
            <a:pPr algn="ctr">
              <a:lnSpc>
                <a:spcPts val="2394"/>
              </a:lnSpc>
              <a:spcBef>
                <a:spcPct val="0"/>
              </a:spcBef>
            </a:pPr>
          </a:p>
          <a:p>
            <a:pPr algn="ctr">
              <a:lnSpc>
                <a:spcPts val="2394"/>
              </a:lnSpc>
              <a:spcBef>
                <a:spcPct val="0"/>
              </a:spcBef>
            </a:pPr>
            <a:r>
              <a:rPr lang="en-US" sz="1710" u="sng">
                <a:solidFill>
                  <a:srgbClr val="000000"/>
                </a:solidFill>
                <a:latin typeface="Quicksand Medium"/>
              </a:rPr>
              <a:t>B. Digital Twin in Healthcare</a:t>
            </a:r>
            <a:r>
              <a:rPr lang="en-US" sz="1710">
                <a:solidFill>
                  <a:srgbClr val="000000"/>
                </a:solidFill>
                <a:latin typeface="Quicksand Medium"/>
              </a:rPr>
              <a:t>:</a:t>
            </a:r>
          </a:p>
          <a:p>
            <a:pPr algn="ctr">
              <a:lnSpc>
                <a:spcPts val="2394"/>
              </a:lnSpc>
              <a:spcBef>
                <a:spcPct val="0"/>
              </a:spcBef>
            </a:pPr>
          </a:p>
          <a:p>
            <a:pPr algn="ctr" marL="369276" indent="-184638" lvl="1">
              <a:lnSpc>
                <a:spcPts val="2394"/>
              </a:lnSpc>
              <a:spcBef>
                <a:spcPct val="0"/>
              </a:spcBef>
              <a:buFont typeface="Arial"/>
              <a:buChar char="•"/>
            </a:pPr>
            <a:r>
              <a:rPr lang="en-US" sz="1710">
                <a:solidFill>
                  <a:srgbClr val="000000"/>
                </a:solidFill>
                <a:latin typeface="Quicksand Medium"/>
              </a:rPr>
              <a:t>Modelling Human Bodies for Digital Twins.</a:t>
            </a:r>
          </a:p>
          <a:p>
            <a:pPr algn="ctr" marL="369276" indent="-184638" lvl="1">
              <a:lnSpc>
                <a:spcPts val="2394"/>
              </a:lnSpc>
              <a:spcBef>
                <a:spcPct val="0"/>
              </a:spcBef>
              <a:buFont typeface="Arial"/>
              <a:buChar char="•"/>
            </a:pPr>
            <a:r>
              <a:rPr lang="en-US" sz="1710">
                <a:solidFill>
                  <a:srgbClr val="000000"/>
                </a:solidFill>
                <a:latin typeface="Quicksand Medium"/>
              </a:rPr>
              <a:t>Data Fusion Challenges in Healthcare.</a:t>
            </a:r>
          </a:p>
          <a:p>
            <a:pPr algn="ctr" marL="369276" indent="-184638" lvl="1">
              <a:lnSpc>
                <a:spcPts val="2394"/>
              </a:lnSpc>
              <a:spcBef>
                <a:spcPct val="0"/>
              </a:spcBef>
              <a:buFont typeface="Arial"/>
              <a:buChar char="•"/>
            </a:pPr>
            <a:r>
              <a:rPr lang="en-US" sz="1710">
                <a:solidFill>
                  <a:srgbClr val="000000"/>
                </a:solidFill>
                <a:latin typeface="Quicksand Medium"/>
              </a:rPr>
              <a:t>Opportunities in Remote Surgery and Healthcare.</a:t>
            </a:r>
          </a:p>
          <a:p>
            <a:pPr algn="ctr" marL="369276" indent="-184638" lvl="1">
              <a:lnSpc>
                <a:spcPts val="2394"/>
              </a:lnSpc>
              <a:spcBef>
                <a:spcPct val="0"/>
              </a:spcBef>
              <a:buFont typeface="Arial"/>
              <a:buChar char="•"/>
            </a:pPr>
            <a:r>
              <a:rPr lang="en-US" sz="1710">
                <a:solidFill>
                  <a:srgbClr val="000000"/>
                </a:solidFill>
                <a:latin typeface="Quicksand Medium"/>
              </a:rPr>
              <a:t>Ensuring Data Privacy and Security in Healthcare.</a:t>
            </a:r>
          </a:p>
          <a:p>
            <a:pPr algn="ctr">
              <a:lnSpc>
                <a:spcPts val="2394"/>
              </a:lnSpc>
              <a:spcBef>
                <a:spcPct val="0"/>
              </a:spcBef>
            </a:pPr>
          </a:p>
        </p:txBody>
      </p:sp>
      <p:sp>
        <p:nvSpPr>
          <p:cNvPr name="TextBox 23" id="23"/>
          <p:cNvSpPr txBox="true"/>
          <p:nvPr/>
        </p:nvSpPr>
        <p:spPr>
          <a:xfrm rot="0">
            <a:off x="333803" y="2610507"/>
            <a:ext cx="5084030" cy="3201999"/>
          </a:xfrm>
          <a:prstGeom prst="rect">
            <a:avLst/>
          </a:prstGeom>
        </p:spPr>
        <p:txBody>
          <a:bodyPr anchor="t" rtlCol="false" tIns="0" lIns="0" bIns="0" rIns="0">
            <a:spAutoFit/>
          </a:bodyPr>
          <a:lstStyle/>
          <a:p>
            <a:pPr algn="ctr">
              <a:lnSpc>
                <a:spcPts val="2144"/>
              </a:lnSpc>
            </a:pPr>
            <a:r>
              <a:rPr lang="en-US" sz="1531" u="sng">
                <a:solidFill>
                  <a:srgbClr val="000000"/>
                </a:solidFill>
                <a:latin typeface="Quicksand Medium"/>
              </a:rPr>
              <a:t>A. Digital Twin in Manufacturing:</a:t>
            </a:r>
          </a:p>
          <a:p>
            <a:pPr algn="ctr">
              <a:lnSpc>
                <a:spcPts val="2144"/>
              </a:lnSpc>
            </a:pPr>
          </a:p>
          <a:p>
            <a:pPr algn="ctr" marL="330690" indent="-165345" lvl="1">
              <a:lnSpc>
                <a:spcPts val="2144"/>
              </a:lnSpc>
              <a:buFont typeface="Arial"/>
              <a:buChar char="•"/>
            </a:pPr>
            <a:r>
              <a:rPr lang="en-US" sz="1531">
                <a:solidFill>
                  <a:srgbClr val="000000"/>
                </a:solidFill>
                <a:latin typeface="Quicksand Medium"/>
              </a:rPr>
              <a:t>Lack of Fully Integrated Digital Twins in Industry.</a:t>
            </a:r>
          </a:p>
          <a:p>
            <a:pPr algn="ctr" marL="330690" indent="-165345" lvl="1">
              <a:lnSpc>
                <a:spcPts val="2144"/>
              </a:lnSpc>
              <a:buFont typeface="Arial"/>
              <a:buChar char="•"/>
            </a:pPr>
            <a:r>
              <a:rPr lang="en-US" sz="1531">
                <a:solidFill>
                  <a:srgbClr val="000000"/>
                </a:solidFill>
                <a:latin typeface="Quicksand Medium"/>
              </a:rPr>
              <a:t>Need for Generic Models for Complete Digital Twins.</a:t>
            </a:r>
          </a:p>
          <a:p>
            <a:pPr algn="ctr" marL="330690" indent="-165345" lvl="1">
              <a:lnSpc>
                <a:spcPts val="2144"/>
              </a:lnSpc>
              <a:buFont typeface="Arial"/>
              <a:buChar char="•"/>
            </a:pPr>
            <a:r>
              <a:rPr lang="en-US" sz="1531">
                <a:solidFill>
                  <a:srgbClr val="000000"/>
                </a:solidFill>
                <a:latin typeface="Quicksand Medium"/>
              </a:rPr>
              <a:t>Data Fusion Challenges and the Promise of Predictive Maintenance.</a:t>
            </a:r>
          </a:p>
          <a:p>
            <a:pPr algn="ctr" marL="330690" indent="-165345" lvl="1">
              <a:lnSpc>
                <a:spcPts val="2144"/>
              </a:lnSpc>
              <a:buFont typeface="Arial"/>
              <a:buChar char="•"/>
            </a:pPr>
            <a:r>
              <a:rPr lang="en-US" sz="1531">
                <a:solidFill>
                  <a:srgbClr val="000000"/>
                </a:solidFill>
                <a:latin typeface="Quicksand Medium"/>
              </a:rPr>
              <a:t>Prognostics and Health Management (PHM) Opportunities.</a:t>
            </a:r>
          </a:p>
          <a:p>
            <a:pPr algn="ctr" marL="330690" indent="-165345" lvl="1">
              <a:lnSpc>
                <a:spcPts val="2144"/>
              </a:lnSpc>
              <a:buFont typeface="Arial"/>
              <a:buChar char="•"/>
            </a:pPr>
            <a:r>
              <a:rPr lang="en-US" sz="1531">
                <a:solidFill>
                  <a:srgbClr val="000000"/>
                </a:solidFill>
                <a:latin typeface="Quicksand Medium"/>
              </a:rPr>
              <a:t>Potential for Interaction and Collaboration of Machines.</a:t>
            </a:r>
          </a:p>
          <a:p>
            <a:pPr algn="ctr">
              <a:lnSpc>
                <a:spcPts val="2144"/>
              </a:lnSpc>
              <a:spcBef>
                <a:spcPct val="0"/>
              </a:spcBef>
            </a:pPr>
          </a:p>
        </p:txBody>
      </p:sp>
      <p:grpSp>
        <p:nvGrpSpPr>
          <p:cNvPr name="Group 24" id="24"/>
          <p:cNvGrpSpPr/>
          <p:nvPr/>
        </p:nvGrpSpPr>
        <p:grpSpPr>
          <a:xfrm rot="0">
            <a:off x="17434300" y="0"/>
            <a:ext cx="853700" cy="85370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4059"/>
                </a:lnSpc>
              </a:pPr>
              <a:r>
                <a:rPr lang="en-US" sz="2899">
                  <a:solidFill>
                    <a:srgbClr val="000000"/>
                  </a:solidFill>
                  <a:latin typeface="Open Sans Bold"/>
                </a:rPr>
                <a:t>7</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767088" y="8810465"/>
            <a:ext cx="2916026" cy="3188497"/>
          </a:xfrm>
          <a:custGeom>
            <a:avLst/>
            <a:gdLst/>
            <a:ahLst/>
            <a:cxnLst/>
            <a:rect r="r" b="b" t="t" l="l"/>
            <a:pathLst>
              <a:path h="3188497" w="2916026">
                <a:moveTo>
                  <a:pt x="0" y="0"/>
                </a:moveTo>
                <a:lnTo>
                  <a:pt x="2916026" y="0"/>
                </a:lnTo>
                <a:lnTo>
                  <a:pt x="2916026" y="3188498"/>
                </a:lnTo>
                <a:lnTo>
                  <a:pt x="0" y="3188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914" y="252317"/>
            <a:ext cx="3375295" cy="1354317"/>
          </a:xfrm>
          <a:custGeom>
            <a:avLst/>
            <a:gdLst/>
            <a:ahLst/>
            <a:cxnLst/>
            <a:rect r="r" b="b" t="t" l="l"/>
            <a:pathLst>
              <a:path h="1354317" w="3375295">
                <a:moveTo>
                  <a:pt x="0" y="0"/>
                </a:moveTo>
                <a:lnTo>
                  <a:pt x="3375295" y="0"/>
                </a:lnTo>
                <a:lnTo>
                  <a:pt x="3375295" y="1354318"/>
                </a:lnTo>
                <a:lnTo>
                  <a:pt x="0" y="1354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601255" y="8449183"/>
            <a:ext cx="2329628" cy="2304214"/>
          </a:xfrm>
          <a:custGeom>
            <a:avLst/>
            <a:gdLst/>
            <a:ahLst/>
            <a:cxnLst/>
            <a:rect r="r" b="b" t="t" l="l"/>
            <a:pathLst>
              <a:path h="2304214" w="2329628">
                <a:moveTo>
                  <a:pt x="0" y="0"/>
                </a:moveTo>
                <a:lnTo>
                  <a:pt x="2329628" y="0"/>
                </a:lnTo>
                <a:lnTo>
                  <a:pt x="2329628" y="2304214"/>
                </a:lnTo>
                <a:lnTo>
                  <a:pt x="0" y="230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800039" y="929476"/>
            <a:ext cx="2520812" cy="3754258"/>
          </a:xfrm>
          <a:custGeom>
            <a:avLst/>
            <a:gdLst/>
            <a:ahLst/>
            <a:cxnLst/>
            <a:rect r="r" b="b" t="t" l="l"/>
            <a:pathLst>
              <a:path h="3754258" w="2520812">
                <a:moveTo>
                  <a:pt x="0" y="0"/>
                </a:moveTo>
                <a:lnTo>
                  <a:pt x="2520812" y="0"/>
                </a:lnTo>
                <a:lnTo>
                  <a:pt x="2520812" y="3754258"/>
                </a:lnTo>
                <a:lnTo>
                  <a:pt x="0" y="37542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940194" y="-1604172"/>
            <a:ext cx="3651751" cy="3479123"/>
          </a:xfrm>
          <a:custGeom>
            <a:avLst/>
            <a:gdLst/>
            <a:ahLst/>
            <a:cxnLst/>
            <a:rect r="r" b="b" t="t" l="l"/>
            <a:pathLst>
              <a:path h="3479123" w="3651751">
                <a:moveTo>
                  <a:pt x="0" y="0"/>
                </a:moveTo>
                <a:lnTo>
                  <a:pt x="3651750" y="0"/>
                </a:lnTo>
                <a:lnTo>
                  <a:pt x="3651750" y="3479122"/>
                </a:lnTo>
                <a:lnTo>
                  <a:pt x="0" y="3479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48932" y="5395619"/>
            <a:ext cx="988244" cy="3053564"/>
          </a:xfrm>
          <a:custGeom>
            <a:avLst/>
            <a:gdLst/>
            <a:ahLst/>
            <a:cxnLst/>
            <a:rect r="r" b="b" t="t" l="l"/>
            <a:pathLst>
              <a:path h="3053564" w="988244">
                <a:moveTo>
                  <a:pt x="0" y="0"/>
                </a:moveTo>
                <a:lnTo>
                  <a:pt x="988244" y="0"/>
                </a:lnTo>
                <a:lnTo>
                  <a:pt x="988244" y="3053564"/>
                </a:lnTo>
                <a:lnTo>
                  <a:pt x="0" y="3053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4978514" y="8977148"/>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9564414" y="9258300"/>
            <a:ext cx="4740262" cy="1965054"/>
          </a:xfrm>
          <a:custGeom>
            <a:avLst/>
            <a:gdLst/>
            <a:ahLst/>
            <a:cxnLst/>
            <a:rect r="r" b="b" t="t" l="l"/>
            <a:pathLst>
              <a:path h="1965054" w="4740262">
                <a:moveTo>
                  <a:pt x="0" y="0"/>
                </a:moveTo>
                <a:lnTo>
                  <a:pt x="4740262" y="0"/>
                </a:lnTo>
                <a:lnTo>
                  <a:pt x="4740262" y="1965054"/>
                </a:lnTo>
                <a:lnTo>
                  <a:pt x="0" y="19650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972572" y="-949396"/>
            <a:ext cx="5042144" cy="2090198"/>
          </a:xfrm>
          <a:custGeom>
            <a:avLst/>
            <a:gdLst/>
            <a:ahLst/>
            <a:cxnLst/>
            <a:rect r="r" b="b" t="t" l="l"/>
            <a:pathLst>
              <a:path h="2090198" w="5042144">
                <a:moveTo>
                  <a:pt x="0" y="0"/>
                </a:moveTo>
                <a:lnTo>
                  <a:pt x="5042144" y="0"/>
                </a:lnTo>
                <a:lnTo>
                  <a:pt x="5042144" y="2090198"/>
                </a:lnTo>
                <a:lnTo>
                  <a:pt x="0" y="209019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1395079" y="-2411695"/>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259300" y="5395619"/>
            <a:ext cx="3307270" cy="4114800"/>
          </a:xfrm>
          <a:custGeom>
            <a:avLst/>
            <a:gdLst/>
            <a:ahLst/>
            <a:cxnLst/>
            <a:rect r="r" b="b" t="t" l="l"/>
            <a:pathLst>
              <a:path h="4114800" w="3307270">
                <a:moveTo>
                  <a:pt x="0" y="0"/>
                </a:moveTo>
                <a:lnTo>
                  <a:pt x="3307270" y="0"/>
                </a:lnTo>
                <a:lnTo>
                  <a:pt x="330727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224427" y="1874950"/>
            <a:ext cx="2448853" cy="2889502"/>
          </a:xfrm>
          <a:custGeom>
            <a:avLst/>
            <a:gdLst/>
            <a:ahLst/>
            <a:cxnLst/>
            <a:rect r="r" b="b" t="t" l="l"/>
            <a:pathLst>
              <a:path h="2889502" w="2448853">
                <a:moveTo>
                  <a:pt x="0" y="0"/>
                </a:moveTo>
                <a:lnTo>
                  <a:pt x="2448854" y="0"/>
                </a:lnTo>
                <a:lnTo>
                  <a:pt x="2448854" y="2889503"/>
                </a:lnTo>
                <a:lnTo>
                  <a:pt x="0" y="288950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pic>
        <p:nvPicPr>
          <p:cNvPr name="Picture 15" id="15"/>
          <p:cNvPicPr>
            <a:picLocks noChangeAspect="true"/>
          </p:cNvPicPr>
          <p:nvPr/>
        </p:nvPicPr>
        <p:blipFill>
          <a:blip r:embed="rId23"/>
          <a:srcRect l="0" t="0" r="0" b="0"/>
          <a:stretch>
            <a:fillRect/>
          </a:stretch>
        </p:blipFill>
        <p:spPr>
          <a:xfrm flipH="false" flipV="false" rot="0">
            <a:off x="5861862" y="544329"/>
            <a:ext cx="6090404" cy="3225280"/>
          </a:xfrm>
          <a:prstGeom prst="rect">
            <a:avLst/>
          </a:prstGeom>
        </p:spPr>
      </p:pic>
      <p:sp>
        <p:nvSpPr>
          <p:cNvPr name="TextBox 16" id="16"/>
          <p:cNvSpPr txBox="true"/>
          <p:nvPr/>
        </p:nvSpPr>
        <p:spPr>
          <a:xfrm rot="0">
            <a:off x="5224038" y="1863948"/>
            <a:ext cx="7366052" cy="942657"/>
          </a:xfrm>
          <a:prstGeom prst="rect">
            <a:avLst/>
          </a:prstGeom>
        </p:spPr>
        <p:txBody>
          <a:bodyPr anchor="t" rtlCol="false" tIns="0" lIns="0" bIns="0" rIns="0">
            <a:spAutoFit/>
          </a:bodyPr>
          <a:lstStyle/>
          <a:p>
            <a:pPr algn="ctr">
              <a:lnSpc>
                <a:spcPts val="7314"/>
              </a:lnSpc>
            </a:pPr>
            <a:r>
              <a:rPr lang="en-US" sz="6531">
                <a:solidFill>
                  <a:srgbClr val="FFFFFF"/>
                </a:solidFill>
                <a:latin typeface="Quicksand Bold"/>
              </a:rPr>
              <a:t>CONCLUSION</a:t>
            </a:r>
          </a:p>
        </p:txBody>
      </p:sp>
      <p:sp>
        <p:nvSpPr>
          <p:cNvPr name="TextBox 17" id="17"/>
          <p:cNvSpPr txBox="true"/>
          <p:nvPr/>
        </p:nvSpPr>
        <p:spPr>
          <a:xfrm rot="0">
            <a:off x="2952890" y="3969977"/>
            <a:ext cx="12648365" cy="5049856"/>
          </a:xfrm>
          <a:prstGeom prst="rect">
            <a:avLst/>
          </a:prstGeom>
        </p:spPr>
        <p:txBody>
          <a:bodyPr anchor="t" rtlCol="false" tIns="0" lIns="0" bIns="0" rIns="0">
            <a:spAutoFit/>
          </a:bodyPr>
          <a:lstStyle/>
          <a:p>
            <a:pPr>
              <a:lnSpc>
                <a:spcPts val="2691"/>
              </a:lnSpc>
              <a:spcBef>
                <a:spcPct val="0"/>
              </a:spcBef>
            </a:pPr>
            <a:r>
              <a:rPr lang="en-US" sz="1922">
                <a:solidFill>
                  <a:srgbClr val="FFFFFF"/>
                </a:solidFill>
                <a:latin typeface="Open Sans Bold"/>
              </a:rPr>
              <a:t>The rise of Digital Twins is propelled by a surge in research and industry investment, particularly in AI, IoT, and IIoT. Manufacturing stands out as the primary focus, showcasing a research gap in healthcare and smart city applications. The integration of AI into Digital Twins is an emerging area, with potential applications explored in limited publications. Challenges, such as the lack of standardization and unclear definitions, need addressing to ensure accurate developments in Digital Twins.</a:t>
            </a:r>
          </a:p>
          <a:p>
            <a:pPr>
              <a:lnSpc>
                <a:spcPts val="2691"/>
              </a:lnSpc>
              <a:spcBef>
                <a:spcPct val="0"/>
              </a:spcBef>
            </a:pPr>
          </a:p>
          <a:p>
            <a:pPr>
              <a:lnSpc>
                <a:spcPts val="2691"/>
              </a:lnSpc>
              <a:spcBef>
                <a:spcPct val="0"/>
              </a:spcBef>
            </a:pPr>
            <a:r>
              <a:rPr lang="en-US" sz="1922">
                <a:solidFill>
                  <a:srgbClr val="FFFFFF"/>
                </a:solidFill>
                <a:latin typeface="Open Sans Bold"/>
              </a:rPr>
              <a:t>Within healthcare, the emphasis is on predictive analytics, with studies delving into monitoring health statuses and predicting outcomes. Remote surgery advancements and the critical need for research in secure data fusion, especially due to sensitive healthcare data, are highlighted. Research in smart cities is nascent but shows potential, particularly in traffic management systems and overall smart city development.</a:t>
            </a:r>
          </a:p>
          <a:p>
            <a:pPr>
              <a:lnSpc>
                <a:spcPts val="2691"/>
              </a:lnSpc>
              <a:spcBef>
                <a:spcPct val="0"/>
              </a:spcBef>
            </a:pPr>
          </a:p>
          <a:p>
            <a:pPr>
              <a:lnSpc>
                <a:spcPts val="2691"/>
              </a:lnSpc>
              <a:spcBef>
                <a:spcPct val="0"/>
              </a:spcBef>
            </a:pPr>
            <a:r>
              <a:rPr lang="en-US" sz="1922">
                <a:solidFill>
                  <a:srgbClr val="FFFFFF"/>
                </a:solidFill>
                <a:latin typeface="Open Sans Bold"/>
              </a:rPr>
              <a:t>Despite being in its early stages and predominantly focused on manufacturing, the review serves as a foundational resource for future exploration. It provides insights into existing challenges and guides researchers in advancing the understanding and application of Digital Twins across diverse domains.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DAF15MDbVPs</dc:identifier>
  <dcterms:modified xsi:type="dcterms:W3CDTF">2011-08-01T06:04:30Z</dcterms:modified>
  <cp:revision>1</cp:revision>
  <dc:title>Paper Review 1</dc:title>
</cp:coreProperties>
</file>